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7" r:id="rId4"/>
  </p:sldMasterIdLst>
  <p:notesMasterIdLst>
    <p:notesMasterId r:id="rId15"/>
  </p:notesMasterIdLst>
  <p:handoutMasterIdLst>
    <p:handoutMasterId r:id="rId16"/>
  </p:handoutMasterIdLst>
  <p:sldIdLst>
    <p:sldId id="292" r:id="rId5"/>
    <p:sldId id="301" r:id="rId6"/>
    <p:sldId id="302" r:id="rId7"/>
    <p:sldId id="303" r:id="rId8"/>
    <p:sldId id="304" r:id="rId9"/>
    <p:sldId id="310" r:id="rId10"/>
    <p:sldId id="307" r:id="rId11"/>
    <p:sldId id="308" r:id="rId12"/>
    <p:sldId id="309" r:id="rId13"/>
    <p:sldId id="293" r:id="rId14"/>
  </p:sldIdLst>
  <p:sldSz cx="12192000" cy="6858000"/>
  <p:notesSz cx="6858000" cy="9144000"/>
  <p:defaultTextStyle>
    <a:defPPr rtl="0">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DFE7"/>
    <a:srgbClr val="FADEE7"/>
    <a:srgbClr val="ECCCD4"/>
    <a:srgbClr val="F2F2EC"/>
    <a:srgbClr val="F0F3EC"/>
    <a:srgbClr val="F9CEBF"/>
    <a:srgbClr val="E8EEEE"/>
    <a:srgbClr val="EEF2F5"/>
    <a:srgbClr val="F2EFE1"/>
    <a:srgbClr val="738A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1348" autoAdjust="0"/>
    <p:restoredTop sz="71955" autoAdjust="0"/>
  </p:normalViewPr>
  <p:slideViewPr>
    <p:cSldViewPr snapToGrid="0">
      <p:cViewPr varScale="1">
        <p:scale>
          <a:sx n="75" d="100"/>
          <a:sy n="75" d="100"/>
        </p:scale>
        <p:origin x="856" y="176"/>
      </p:cViewPr>
      <p:guideLst/>
    </p:cSldViewPr>
  </p:slideViewPr>
  <p:notesTextViewPr>
    <p:cViewPr>
      <p:scale>
        <a:sx n="155" d="100"/>
        <a:sy n="155" d="100"/>
      </p:scale>
      <p:origin x="0" y="0"/>
    </p:cViewPr>
  </p:notesTextViewPr>
  <p:notesViewPr>
    <p:cSldViewPr snapToGrid="0">
      <p:cViewPr varScale="1">
        <p:scale>
          <a:sx n="89" d="100"/>
          <a:sy n="89" d="100"/>
        </p:scale>
        <p:origin x="3798"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handoutMaster" Target="handoutMasters/handoutMaster1.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a:extLst>
              <a:ext uri="{FF2B5EF4-FFF2-40B4-BE49-F238E27FC236}">
                <a16:creationId xmlns:a16="http://schemas.microsoft.com/office/drawing/2014/main" id="{623AA0E9-8CD0-4A6E-A65E-A06028B83FE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dirty="0"/>
          </a:p>
        </p:txBody>
      </p:sp>
      <p:sp>
        <p:nvSpPr>
          <p:cNvPr id="3" name="Segnaposto data 2">
            <a:extLst>
              <a:ext uri="{FF2B5EF4-FFF2-40B4-BE49-F238E27FC236}">
                <a16:creationId xmlns:a16="http://schemas.microsoft.com/office/drawing/2014/main" id="{D5E2408B-C9AB-4665-AC99-B057BD0A43D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36FC0A7B-6666-4F41-AD03-C74B76B10001}" type="datetime1">
              <a:rPr lang="it-IT" smtClean="0"/>
              <a:t>18/09/26</a:t>
            </a:fld>
            <a:endParaRPr lang="it-IT" dirty="0"/>
          </a:p>
        </p:txBody>
      </p:sp>
      <p:sp>
        <p:nvSpPr>
          <p:cNvPr id="4" name="Segnaposto piè di pagina 3">
            <a:extLst>
              <a:ext uri="{FF2B5EF4-FFF2-40B4-BE49-F238E27FC236}">
                <a16:creationId xmlns:a16="http://schemas.microsoft.com/office/drawing/2014/main" id="{8CD1B215-531B-4869-BD98-BD3B1390B1C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dirty="0"/>
          </a:p>
        </p:txBody>
      </p:sp>
      <p:sp>
        <p:nvSpPr>
          <p:cNvPr id="5" name="Segnaposto numero diapositiva 4">
            <a:extLst>
              <a:ext uri="{FF2B5EF4-FFF2-40B4-BE49-F238E27FC236}">
                <a16:creationId xmlns:a16="http://schemas.microsoft.com/office/drawing/2014/main" id="{60B53F21-4D67-455D-8074-E9E6EC26FAC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952858E0-3D38-47B7-97D4-4FE08D90D359}" type="slidenum">
              <a:rPr lang="it-IT" smtClean="0"/>
              <a:t>‹N›</a:t>
            </a:fld>
            <a:endParaRPr lang="it-IT" dirty="0"/>
          </a:p>
        </p:txBody>
      </p:sp>
    </p:spTree>
    <p:extLst>
      <p:ext uri="{BB962C8B-B14F-4D97-AF65-F5344CB8AC3E}">
        <p14:creationId xmlns:p14="http://schemas.microsoft.com/office/powerpoint/2010/main" val="2821443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it-IT" noProof="0" dirty="0"/>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0E367B-2E0B-461C-8280-86016408BD7C}" type="datetime1">
              <a:rPr lang="it-IT" smtClean="0"/>
              <a:pPr/>
              <a:t>18/09/26</a:t>
            </a:fld>
            <a:endParaRPr lang="it-IT" dirty="0"/>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it-IT" noProof="0" dirty="0"/>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it-IT" noProof="0" dirty="0"/>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284ECAD9-32EE-4091-BDA5-6BD15ACC5E58}" type="slidenum">
              <a:rPr lang="it-IT" noProof="0" smtClean="0"/>
              <a:t>‹N›</a:t>
            </a:fld>
            <a:endParaRPr lang="it-IT" noProof="0" dirty="0"/>
          </a:p>
        </p:txBody>
      </p:sp>
    </p:spTree>
    <p:extLst>
      <p:ext uri="{BB962C8B-B14F-4D97-AF65-F5344CB8AC3E}">
        <p14:creationId xmlns:p14="http://schemas.microsoft.com/office/powerpoint/2010/main" val="110661893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kern="1200" dirty="0">
                <a:solidFill>
                  <a:schemeClr val="tx1"/>
                </a:solidFill>
                <a:effectLst/>
                <a:latin typeface="+mn-lt"/>
                <a:ea typeface="+mn-ea"/>
                <a:cs typeface="+mn-cs"/>
              </a:rPr>
              <a:t>Buongiorno a tutti, e grazie a Rosario e alla SICOB per l'invito a parlare oggi del rapporto tra asse intestino-cervello e chirurgia metabolica.</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1</a:t>
            </a:fld>
            <a:endParaRPr lang="it-IT" noProof="0" dirty="0"/>
          </a:p>
        </p:txBody>
      </p:sp>
    </p:spTree>
    <p:extLst>
      <p:ext uri="{BB962C8B-B14F-4D97-AF65-F5344CB8AC3E}">
        <p14:creationId xmlns:p14="http://schemas.microsoft.com/office/powerpoint/2010/main" val="33721239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1" kern="1200" dirty="0">
                <a:solidFill>
                  <a:schemeClr val="tx1"/>
                </a:solidFill>
                <a:effectLst/>
                <a:latin typeface="+mn-lt"/>
                <a:ea typeface="+mn-ea"/>
                <a:cs typeface="+mn-cs"/>
              </a:rPr>
              <a:t>1. CHIRURGIA METABOLICA BARIATRICA: DALLA VISIONE IDRAULICA ALLA NEUROMODULAZIONE</a:t>
            </a:r>
            <a:endParaRPr lang="it-IT"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La chirurgia bariatrica rappresenta oggi la procedura clinica più efficace per la gestione a lungo termine del peso corporeo e delle complicanze associate all'obesità severa (De Luca et al., 2025; Longo et al., 2023). </a:t>
            </a:r>
          </a:p>
          <a:p>
            <a:r>
              <a:rPr lang="it-IT" sz="1200" kern="1200" dirty="0">
                <a:solidFill>
                  <a:schemeClr val="tx1"/>
                </a:solidFill>
                <a:effectLst/>
                <a:latin typeface="+mn-lt"/>
                <a:ea typeface="+mn-ea"/>
                <a:cs typeface="+mn-cs"/>
              </a:rPr>
              <a:t>Tuttavia, per comprenderne i reali successi, dobbiamo superare la classica visione "idraulica" che la divide semplicemente in procedure restrittive o malassorbitive. </a:t>
            </a:r>
          </a:p>
          <a:p>
            <a:r>
              <a:rPr lang="it-IT" sz="1200" kern="1200" dirty="0">
                <a:solidFill>
                  <a:schemeClr val="tx1"/>
                </a:solidFill>
                <a:effectLst/>
                <a:latin typeface="+mn-lt"/>
                <a:ea typeface="+mn-ea"/>
                <a:cs typeface="+mn-cs"/>
              </a:rPr>
              <a:t>La ricerca moderna dimostra che gli effetti della chirurgia vanno ben oltre il mero restringimento dello stomaco o la deviazione anatomica del percorso del cibo. </a:t>
            </a:r>
          </a:p>
          <a:p>
            <a:r>
              <a:rPr lang="it-IT" sz="1200" kern="1200" dirty="0">
                <a:solidFill>
                  <a:schemeClr val="tx1"/>
                </a:solidFill>
                <a:effectLst/>
                <a:latin typeface="+mn-lt"/>
                <a:ea typeface="+mn-ea"/>
                <a:cs typeface="+mn-cs"/>
              </a:rPr>
              <a:t>Il controllo del comportamento alimentare dipende infatti da una complessa rete di segnali che partono dal tratto gastrointestinale e arrivano al cervello. In questa ottica, la chirurgia bariatrica agisce come una vera e propria </a:t>
            </a:r>
            <a:r>
              <a:rPr lang="it-IT" sz="1200" b="1" kern="1200" dirty="0">
                <a:solidFill>
                  <a:schemeClr val="tx1"/>
                </a:solidFill>
                <a:effectLst/>
                <a:latin typeface="+mn-lt"/>
                <a:ea typeface="+mn-ea"/>
                <a:cs typeface="+mn-cs"/>
              </a:rPr>
              <a:t>procedura di neuromodulazione</a:t>
            </a:r>
            <a:r>
              <a:rPr lang="it-IT" sz="1200" kern="1200" dirty="0">
                <a:solidFill>
                  <a:schemeClr val="tx1"/>
                </a:solidFill>
                <a:effectLst/>
                <a:latin typeface="+mn-lt"/>
                <a:ea typeface="+mn-ea"/>
                <a:cs typeface="+mn-cs"/>
              </a:rPr>
              <a:t>, capace di risintonizzare questa complessa segnaletica neuroendocrina e resettare il </a:t>
            </a:r>
            <a:r>
              <a:rPr lang="it-IT" sz="1200" kern="1200" dirty="0" err="1">
                <a:solidFill>
                  <a:schemeClr val="tx1"/>
                </a:solidFill>
                <a:effectLst/>
                <a:latin typeface="+mn-lt"/>
                <a:ea typeface="+mn-ea"/>
                <a:cs typeface="+mn-cs"/>
              </a:rPr>
              <a:t>setpoint</a:t>
            </a:r>
            <a:r>
              <a:rPr lang="it-IT" sz="1200" kern="1200" dirty="0">
                <a:solidFill>
                  <a:schemeClr val="tx1"/>
                </a:solidFill>
                <a:effectLst/>
                <a:latin typeface="+mn-lt"/>
                <a:ea typeface="+mn-ea"/>
                <a:cs typeface="+mn-cs"/>
              </a:rPr>
              <a:t> metabolico (Blasi, 2025).</a:t>
            </a:r>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2</a:t>
            </a:fld>
            <a:endParaRPr lang="it-IT" noProof="0" dirty="0"/>
          </a:p>
        </p:txBody>
      </p:sp>
    </p:spTree>
    <p:extLst>
      <p:ext uri="{BB962C8B-B14F-4D97-AF65-F5344CB8AC3E}">
        <p14:creationId xmlns:p14="http://schemas.microsoft.com/office/powerpoint/2010/main" val="744080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sz="1200" b="1" kern="1200" dirty="0">
                <a:solidFill>
                  <a:schemeClr val="tx1"/>
                </a:solidFill>
                <a:effectLst/>
                <a:latin typeface="+mn-lt"/>
                <a:ea typeface="+mn-ea"/>
                <a:cs typeface="+mn-cs"/>
              </a:rPr>
              <a:t>2. L’ASSE INTESTINO-CERVELLO</a:t>
            </a:r>
            <a:endParaRPr lang="it-IT" sz="1200" kern="1200" dirty="0">
              <a:solidFill>
                <a:schemeClr val="tx1"/>
              </a:solidFill>
              <a:effectLst/>
              <a:latin typeface="+mn-lt"/>
              <a:ea typeface="+mn-ea"/>
              <a:cs typeface="+mn-cs"/>
            </a:endParaRPr>
          </a:p>
          <a:p>
            <a:r>
              <a:rPr lang="it-IT" sz="1200" kern="1200" dirty="0">
                <a:solidFill>
                  <a:schemeClr val="tx1"/>
                </a:solidFill>
                <a:effectLst/>
                <a:latin typeface="+mn-lt"/>
                <a:ea typeface="+mn-ea"/>
                <a:cs typeface="+mn-cs"/>
              </a:rPr>
              <a:t>L'asse intestino-cervello è un sistema bidirezionale di comunicazione neuro-ormonale che connette l'apparato gastrointestinale al Sistema Nervoso Centrale per regolare: </a:t>
            </a:r>
          </a:p>
          <a:p>
            <a:pPr marL="228600" indent="-228600">
              <a:buAutoNum type="arabicParenR"/>
            </a:pPr>
            <a:r>
              <a:rPr lang="it-IT" sz="1200" kern="1200" dirty="0">
                <a:solidFill>
                  <a:schemeClr val="tx1"/>
                </a:solidFill>
                <a:effectLst/>
                <a:latin typeface="+mn-lt"/>
                <a:ea typeface="+mn-ea"/>
                <a:cs typeface="+mn-cs"/>
              </a:rPr>
              <a:t>l'omeostasi energetica, </a:t>
            </a:r>
          </a:p>
          <a:p>
            <a:pPr marL="228600" indent="-228600">
              <a:buAutoNum type="arabicParenR"/>
            </a:pPr>
            <a:r>
              <a:rPr lang="it-IT" sz="1200" kern="1200" dirty="0">
                <a:solidFill>
                  <a:schemeClr val="tx1"/>
                </a:solidFill>
                <a:effectLst/>
                <a:latin typeface="+mn-lt"/>
                <a:ea typeface="+mn-ea"/>
                <a:cs typeface="+mn-cs"/>
              </a:rPr>
              <a:t> il metabolismo glucidico e </a:t>
            </a:r>
          </a:p>
          <a:p>
            <a:pPr marL="228600" indent="-228600">
              <a:buAutoNum type="arabicParenR"/>
            </a:pPr>
            <a:r>
              <a:rPr lang="it-IT" sz="1200" kern="1200" dirty="0">
                <a:solidFill>
                  <a:schemeClr val="tx1"/>
                </a:solidFill>
                <a:effectLst/>
                <a:latin typeface="+mn-lt"/>
                <a:ea typeface="+mn-ea"/>
                <a:cs typeface="+mn-cs"/>
              </a:rPr>
              <a:t>l'appetito, agendo sia sui circuiti omeostatici ipotalamici sia su quelli edonici mesolimbici (Gupta et al., 2020; Longo et al., 2023). </a:t>
            </a:r>
          </a:p>
          <a:p>
            <a:pPr marL="228600" indent="-228600">
              <a:buFont typeface="Arial" panose="020B0604020202020204" pitchFamily="34" charset="0"/>
              <a:buChar char="•"/>
            </a:pPr>
            <a:r>
              <a:rPr lang="it-IT" sz="1200" kern="1200" dirty="0">
                <a:solidFill>
                  <a:schemeClr val="tx1"/>
                </a:solidFill>
                <a:effectLst/>
                <a:latin typeface="+mn-lt"/>
                <a:ea typeface="+mn-ea"/>
                <a:cs typeface="+mn-cs"/>
              </a:rPr>
              <a:t>Questo asse si articola su </a:t>
            </a:r>
            <a:r>
              <a:rPr lang="it-IT" sz="1200" b="1" kern="1200" dirty="0">
                <a:solidFill>
                  <a:schemeClr val="tx1"/>
                </a:solidFill>
                <a:effectLst/>
                <a:latin typeface="+mn-lt"/>
                <a:ea typeface="+mn-ea"/>
                <a:cs typeface="+mn-cs"/>
              </a:rPr>
              <a:t>tre vettori principali</a:t>
            </a:r>
            <a:r>
              <a:rPr lang="it-IT" sz="1200" kern="1200" dirty="0">
                <a:solidFill>
                  <a:schemeClr val="tx1"/>
                </a:solidFill>
                <a:effectLst/>
                <a:latin typeface="+mn-lt"/>
                <a:ea typeface="+mn-ea"/>
                <a:cs typeface="+mn-cs"/>
              </a:rPr>
              <a:t>:</a:t>
            </a:r>
          </a:p>
          <a:p>
            <a:pPr marL="685800" lvl="1" indent="-228600">
              <a:buFont typeface="Arial" panose="020B0604020202020204" pitchFamily="34" charset="0"/>
              <a:buChar char="•"/>
            </a:pPr>
            <a:r>
              <a:rPr lang="it-IT" sz="1200" b="1" kern="1200" dirty="0">
                <a:solidFill>
                  <a:schemeClr val="tx1"/>
                </a:solidFill>
                <a:effectLst/>
                <a:latin typeface="+mn-lt"/>
                <a:ea typeface="+mn-ea"/>
                <a:cs typeface="+mn-cs"/>
              </a:rPr>
              <a:t>La Via Neurale</a:t>
            </a:r>
            <a:r>
              <a:rPr lang="it-IT" sz="1200" kern="1200" dirty="0">
                <a:solidFill>
                  <a:schemeClr val="tx1"/>
                </a:solidFill>
                <a:effectLst/>
                <a:latin typeface="+mn-lt"/>
                <a:ea typeface="+mn-ea"/>
                <a:cs typeface="+mn-cs"/>
              </a:rPr>
              <a:t>: Le fibre vagali afferenti ricevono segnali chimici (nutrienti) e meccanici (distensione gastrica) dal tratto gastrointestinale, mettendo in comunicazione il sistema nervoso enterico con il nucleo del tratto solitario nel tronco encefalico, proiettando poi all'ipotalamo e alle aree mesolimbiche (Longo et al., 2023).</a:t>
            </a:r>
          </a:p>
          <a:p>
            <a:pPr marL="685800" lvl="1" indent="-228600">
              <a:buFont typeface="Arial" panose="020B0604020202020204" pitchFamily="34" charset="0"/>
              <a:buChar char="•"/>
            </a:pPr>
            <a:r>
              <a:rPr lang="it-IT" sz="1200" b="1" kern="1200" dirty="0">
                <a:solidFill>
                  <a:schemeClr val="tx1"/>
                </a:solidFill>
                <a:effectLst/>
                <a:latin typeface="+mn-lt"/>
                <a:ea typeface="+mn-ea"/>
                <a:cs typeface="+mn-cs"/>
              </a:rPr>
              <a:t>La Via Endocrina</a:t>
            </a:r>
            <a:r>
              <a:rPr lang="it-IT" sz="1200" kern="1200" dirty="0">
                <a:solidFill>
                  <a:schemeClr val="tx1"/>
                </a:solidFill>
                <a:effectLst/>
                <a:latin typeface="+mn-lt"/>
                <a:ea typeface="+mn-ea"/>
                <a:cs typeface="+mn-cs"/>
              </a:rPr>
              <a:t>: Le cellule </a:t>
            </a:r>
            <a:r>
              <a:rPr lang="it-IT" sz="1200" kern="1200" dirty="0" err="1">
                <a:solidFill>
                  <a:schemeClr val="tx1"/>
                </a:solidFill>
                <a:effectLst/>
                <a:latin typeface="+mn-lt"/>
                <a:ea typeface="+mn-ea"/>
                <a:cs typeface="+mn-cs"/>
              </a:rPr>
              <a:t>enteroendocrine</a:t>
            </a:r>
            <a:r>
              <a:rPr lang="it-IT" sz="1200" kern="1200" dirty="0">
                <a:solidFill>
                  <a:schemeClr val="tx1"/>
                </a:solidFill>
                <a:effectLst/>
                <a:latin typeface="+mn-lt"/>
                <a:ea typeface="+mn-ea"/>
                <a:cs typeface="+mn-cs"/>
              </a:rPr>
              <a:t> producono ormoni regolatori come GLP-1, PYY e CCK, trasmettendo segnali di fame e sazietà all'ipotalamo tramite le vie vagali afferenti e il circolo sanguigno (Longo et al., 2023).</a:t>
            </a:r>
          </a:p>
          <a:p>
            <a:pPr marL="685800" lvl="1" indent="-228600">
              <a:buFont typeface="Arial" panose="020B0604020202020204" pitchFamily="34" charset="0"/>
              <a:buChar char="•"/>
            </a:pPr>
            <a:r>
              <a:rPr lang="it-IT" sz="1200" b="1" kern="1200" dirty="0">
                <a:solidFill>
                  <a:schemeClr val="tx1"/>
                </a:solidFill>
                <a:effectLst/>
                <a:latin typeface="+mn-lt"/>
                <a:ea typeface="+mn-ea"/>
                <a:cs typeface="+mn-cs"/>
              </a:rPr>
              <a:t>La Via Microbica</a:t>
            </a:r>
            <a:r>
              <a:rPr lang="it-IT" sz="1200" kern="1200" dirty="0">
                <a:solidFill>
                  <a:schemeClr val="tx1"/>
                </a:solidFill>
                <a:effectLst/>
                <a:latin typeface="+mn-lt"/>
                <a:ea typeface="+mn-ea"/>
                <a:cs typeface="+mn-cs"/>
              </a:rPr>
              <a:t>: Il microbiota intestinale produce metaboliti microbici, neuromodulatori come Serotonina, Dopamina e GABA, acidi grassi a catena corta (</a:t>
            </a:r>
            <a:r>
              <a:rPr lang="it-IT" sz="1200" kern="1200" dirty="0" err="1">
                <a:solidFill>
                  <a:schemeClr val="tx1"/>
                </a:solidFill>
                <a:effectLst/>
                <a:latin typeface="+mn-lt"/>
                <a:ea typeface="+mn-ea"/>
                <a:cs typeface="+mn-cs"/>
              </a:rPr>
              <a:t>SCFAs</a:t>
            </a:r>
            <a:r>
              <a:rPr lang="it-IT" sz="1200" kern="1200" dirty="0">
                <a:solidFill>
                  <a:schemeClr val="tx1"/>
                </a:solidFill>
                <a:effectLst/>
                <a:latin typeface="+mn-lt"/>
                <a:ea typeface="+mn-ea"/>
                <a:cs typeface="+mn-cs"/>
              </a:rPr>
              <a:t>) e acidi biliari (Hamamah et al., 2024; Longo et al., 2023). </a:t>
            </a:r>
          </a:p>
          <a:p>
            <a:pPr marL="685800" lvl="1" indent="-228600">
              <a:buFont typeface="Arial" panose="020B0604020202020204" pitchFamily="34" charset="0"/>
              <a:buChar char="•"/>
            </a:pPr>
            <a:endParaRPr lang="it-IT" sz="1200" kern="1200" dirty="0">
              <a:solidFill>
                <a:schemeClr val="tx1"/>
              </a:solidFill>
              <a:effectLst/>
              <a:latin typeface="+mn-lt"/>
              <a:ea typeface="+mn-ea"/>
              <a:cs typeface="+mn-cs"/>
            </a:endParaRPr>
          </a:p>
          <a:p>
            <a:pPr marL="685800" lvl="1" indent="-228600">
              <a:buFont typeface="Arial" panose="020B0604020202020204" pitchFamily="34" charset="0"/>
              <a:buChar char="•"/>
            </a:pPr>
            <a:r>
              <a:rPr lang="it-IT" sz="1200" kern="1200" dirty="0">
                <a:solidFill>
                  <a:schemeClr val="tx1"/>
                </a:solidFill>
                <a:effectLst/>
                <a:latin typeface="+mn-lt"/>
                <a:ea typeface="+mn-ea"/>
                <a:cs typeface="+mn-cs"/>
              </a:rPr>
              <a:t>Circa il </a:t>
            </a:r>
            <a:r>
              <a:rPr lang="it-IT" sz="1200" b="1" kern="1200" dirty="0">
                <a:solidFill>
                  <a:schemeClr val="tx1"/>
                </a:solidFill>
                <a:effectLst/>
                <a:latin typeface="+mn-lt"/>
                <a:ea typeface="+mn-ea"/>
                <a:cs typeface="+mn-cs"/>
              </a:rPr>
              <a:t>90-95% della serotonina corporea</a:t>
            </a:r>
            <a:r>
              <a:rPr lang="it-IT" sz="1200" kern="1200" dirty="0">
                <a:solidFill>
                  <a:schemeClr val="tx1"/>
                </a:solidFill>
                <a:effectLst/>
                <a:latin typeface="+mn-lt"/>
                <a:ea typeface="+mn-ea"/>
                <a:cs typeface="+mn-cs"/>
              </a:rPr>
              <a:t> è prodotta e immagazzinata nel tratto gastrointestinale, modulata da generi come </a:t>
            </a:r>
            <a:r>
              <a:rPr lang="it-IT" sz="1200" i="1" kern="1200" dirty="0">
                <a:solidFill>
                  <a:schemeClr val="tx1"/>
                </a:solidFill>
                <a:effectLst/>
                <a:latin typeface="+mn-lt"/>
                <a:ea typeface="+mn-ea"/>
                <a:cs typeface="+mn-cs"/>
              </a:rPr>
              <a:t>Candida</a:t>
            </a:r>
            <a:r>
              <a:rPr lang="it-IT" sz="1200" kern="1200" dirty="0">
                <a:solidFill>
                  <a:schemeClr val="tx1"/>
                </a:solidFill>
                <a:effectLst/>
                <a:latin typeface="+mn-lt"/>
                <a:ea typeface="+mn-ea"/>
                <a:cs typeface="+mn-cs"/>
              </a:rPr>
              <a:t>, </a:t>
            </a:r>
            <a:r>
              <a:rPr lang="it-IT" sz="1200" i="1" kern="1200" dirty="0" err="1">
                <a:solidFill>
                  <a:schemeClr val="tx1"/>
                </a:solidFill>
                <a:effectLst/>
                <a:latin typeface="+mn-lt"/>
                <a:ea typeface="+mn-ea"/>
                <a:cs typeface="+mn-cs"/>
              </a:rPr>
              <a:t>Streptococcus</a:t>
            </a:r>
            <a:r>
              <a:rPr lang="it-IT" sz="1200" kern="1200" dirty="0">
                <a:solidFill>
                  <a:schemeClr val="tx1"/>
                </a:solidFill>
                <a:effectLst/>
                <a:latin typeface="+mn-lt"/>
                <a:ea typeface="+mn-ea"/>
                <a:cs typeface="+mn-cs"/>
              </a:rPr>
              <a:t> ed </a:t>
            </a:r>
            <a:r>
              <a:rPr lang="it-IT" sz="1200" i="1" kern="1200" dirty="0">
                <a:solidFill>
                  <a:schemeClr val="tx1"/>
                </a:solidFill>
                <a:effectLst/>
                <a:latin typeface="+mn-lt"/>
                <a:ea typeface="+mn-ea"/>
                <a:cs typeface="+mn-cs"/>
              </a:rPr>
              <a:t>Escherichia</a:t>
            </a:r>
            <a:r>
              <a:rPr lang="it-IT" sz="1200" kern="1200" dirty="0">
                <a:solidFill>
                  <a:schemeClr val="tx1"/>
                </a:solidFill>
                <a:effectLst/>
                <a:latin typeface="+mn-lt"/>
                <a:ea typeface="+mn-ea"/>
                <a:cs typeface="+mn-cs"/>
              </a:rPr>
              <a:t>, con effetti diretti sul tono dell'umore (Longo et al., 2023). Inoltre, il GABA (sintetizzato da </a:t>
            </a:r>
            <a:r>
              <a:rPr lang="it-IT" sz="1200" i="1" kern="1200" dirty="0">
                <a:solidFill>
                  <a:schemeClr val="tx1"/>
                </a:solidFill>
                <a:effectLst/>
                <a:latin typeface="+mn-lt"/>
                <a:ea typeface="+mn-ea"/>
                <a:cs typeface="+mn-cs"/>
              </a:rPr>
              <a:t>Lactobacillus</a:t>
            </a:r>
            <a:r>
              <a:rPr lang="it-IT" sz="1200" kern="1200" dirty="0">
                <a:solidFill>
                  <a:schemeClr val="tx1"/>
                </a:solidFill>
                <a:effectLst/>
                <a:latin typeface="+mn-lt"/>
                <a:ea typeface="+mn-ea"/>
                <a:cs typeface="+mn-cs"/>
              </a:rPr>
              <a:t> e </a:t>
            </a:r>
            <a:r>
              <a:rPr lang="it-IT" sz="1200" i="1" kern="1200" dirty="0" err="1">
                <a:solidFill>
                  <a:schemeClr val="tx1"/>
                </a:solidFill>
                <a:effectLst/>
                <a:latin typeface="+mn-lt"/>
                <a:ea typeface="+mn-ea"/>
                <a:cs typeface="+mn-cs"/>
              </a:rPr>
              <a:t>Bifidobacterium</a:t>
            </a:r>
            <a:r>
              <a:rPr lang="it-IT" sz="1200" kern="1200" dirty="0">
                <a:solidFill>
                  <a:schemeClr val="tx1"/>
                </a:solidFill>
                <a:effectLst/>
                <a:latin typeface="+mn-lt"/>
                <a:ea typeface="+mn-ea"/>
                <a:cs typeface="+mn-cs"/>
              </a:rPr>
              <a:t>) svolge un ruolo ansiolitico, mentre dopamina e noradrenalina modulano i meccanismi edonici e di ricompensa (Longo et al., 2023; Simpson et al., 2021).</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3</a:t>
            </a:fld>
            <a:endParaRPr lang="it-IT" noProof="0" dirty="0"/>
          </a:p>
        </p:txBody>
      </p:sp>
    </p:spTree>
    <p:extLst>
      <p:ext uri="{BB962C8B-B14F-4D97-AF65-F5344CB8AC3E}">
        <p14:creationId xmlns:p14="http://schemas.microsoft.com/office/powerpoint/2010/main" val="4038675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it-IT" sz="1200" kern="1200" dirty="0">
                <a:solidFill>
                  <a:schemeClr val="tx1"/>
                </a:solidFill>
                <a:effectLst/>
                <a:latin typeface="+mn-lt"/>
                <a:ea typeface="+mn-ea"/>
                <a:cs typeface="+mn-cs"/>
              </a:rPr>
              <a:t>Nell'obesità questo delicato equilibrio si rompe a causa di fattori esterni, come la qualità della dieta e lo stress, con conseguente iperattivazione dell'asse HPA – e rilascio di cortisolo.</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it-IT" sz="1200" kern="1200" dirty="0">
                <a:solidFill>
                  <a:schemeClr val="tx1"/>
                </a:solidFill>
                <a:effectLst/>
                <a:latin typeface="+mn-lt"/>
                <a:ea typeface="+mn-ea"/>
                <a:cs typeface="+mn-cs"/>
              </a:rPr>
              <a:t> Inoltre, aumento delle citochine pro-infiammatorie rilasciate dal tessuto adiposo disfunzionale, compromettono la permeabilità intestinale determinando un quadro di barriera compromessa o </a:t>
            </a:r>
            <a:r>
              <a:rPr lang="it-IT" sz="1200" i="1" kern="1200" dirty="0">
                <a:solidFill>
                  <a:schemeClr val="tx1"/>
                </a:solidFill>
                <a:effectLst/>
                <a:latin typeface="+mn-lt"/>
                <a:ea typeface="+mn-ea"/>
                <a:cs typeface="+mn-cs"/>
              </a:rPr>
              <a:t>"</a:t>
            </a:r>
            <a:r>
              <a:rPr lang="it-IT" sz="1200" i="1" kern="1200" dirty="0" err="1">
                <a:solidFill>
                  <a:schemeClr val="tx1"/>
                </a:solidFill>
                <a:effectLst/>
                <a:latin typeface="+mn-lt"/>
                <a:ea typeface="+mn-ea"/>
                <a:cs typeface="+mn-cs"/>
              </a:rPr>
              <a:t>leaky</a:t>
            </a:r>
            <a:r>
              <a:rPr lang="it-IT" sz="1200" i="1" kern="1200" dirty="0">
                <a:solidFill>
                  <a:schemeClr val="tx1"/>
                </a:solidFill>
                <a:effectLst/>
                <a:latin typeface="+mn-lt"/>
                <a:ea typeface="+mn-ea"/>
                <a:cs typeface="+mn-cs"/>
              </a:rPr>
              <a:t> </a:t>
            </a:r>
            <a:r>
              <a:rPr lang="it-IT" sz="1200" i="1" kern="1200" dirty="0" err="1">
                <a:solidFill>
                  <a:schemeClr val="tx1"/>
                </a:solidFill>
                <a:effectLst/>
                <a:latin typeface="+mn-lt"/>
                <a:ea typeface="+mn-ea"/>
                <a:cs typeface="+mn-cs"/>
              </a:rPr>
              <a:t>gut</a:t>
            </a:r>
            <a:r>
              <a:rPr lang="it-IT" sz="1200" i="1" kern="1200" dirty="0">
                <a:solidFill>
                  <a:schemeClr val="tx1"/>
                </a:solidFill>
                <a:effectLst/>
                <a:latin typeface="+mn-lt"/>
                <a:ea typeface="+mn-ea"/>
                <a:cs typeface="+mn-cs"/>
              </a:rPr>
              <a:t>"</a:t>
            </a:r>
            <a:r>
              <a:rPr lang="it-IT" sz="1200" kern="1200" dirty="0">
                <a:solidFill>
                  <a:schemeClr val="tx1"/>
                </a:solidFill>
                <a:effectLst/>
                <a:latin typeface="+mn-lt"/>
                <a:ea typeface="+mn-ea"/>
                <a:cs typeface="+mn-cs"/>
              </a:rPr>
              <a:t> (Gupta et al., 2020; Longo et al., 2023).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it-IT" sz="1200" kern="1200" dirty="0">
                <a:solidFill>
                  <a:schemeClr val="tx1"/>
                </a:solidFill>
                <a:effectLst/>
                <a:latin typeface="+mn-lt"/>
                <a:ea typeface="+mn-ea"/>
                <a:cs typeface="+mn-cs"/>
              </a:rPr>
              <a:t>A livello di microbiota si osserva una disbiosi che altera la sintesi di neurotrasmettitori come serotonina, dopamina e GABA , SCFA e acidi biliari (Gupta et al., 2020; Longo et al., 2023). </a:t>
            </a: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it-IT" sz="1200" kern="1200" dirty="0">
                <a:solidFill>
                  <a:schemeClr val="tx1"/>
                </a:solidFill>
                <a:effectLst/>
                <a:latin typeface="+mn-lt"/>
                <a:ea typeface="+mn-ea"/>
                <a:cs typeface="+mn-cs"/>
              </a:rPr>
              <a:t>Si osserva anche una compromissione della sensibilità e la qualità della trasmissione vagale afferente. </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lang="it-IT" dirty="0"/>
          </a:p>
          <a:p>
            <a:r>
              <a:rPr lang="it-IT" sz="1200" kern="1200" dirty="0">
                <a:solidFill>
                  <a:schemeClr val="tx1"/>
                </a:solidFill>
                <a:effectLst/>
                <a:latin typeface="+mn-lt"/>
                <a:ea typeface="+mn-ea"/>
                <a:cs typeface="+mn-cs"/>
              </a:rPr>
              <a:t>A livello clinico, questa disconnessione si manifesta concretamente in tre ambiti d'azione:</a:t>
            </a:r>
          </a:p>
          <a:p>
            <a:pPr lvl="0"/>
            <a:r>
              <a:rPr lang="it-IT" sz="1200" b="1" kern="1200" dirty="0">
                <a:solidFill>
                  <a:schemeClr val="tx1"/>
                </a:solidFill>
                <a:effectLst/>
                <a:latin typeface="+mn-lt"/>
                <a:ea typeface="+mn-ea"/>
                <a:cs typeface="+mn-cs"/>
              </a:rPr>
              <a:t>Comportamento alimentare</a:t>
            </a:r>
            <a:r>
              <a:rPr lang="it-IT" sz="1200" kern="1200" dirty="0">
                <a:solidFill>
                  <a:schemeClr val="tx1"/>
                </a:solidFill>
                <a:effectLst/>
                <a:latin typeface="+mn-lt"/>
                <a:ea typeface="+mn-ea"/>
                <a:cs typeface="+mn-cs"/>
              </a:rPr>
              <a:t>: La ricerca di cibo risulta guidata prevalentemente da aspetti edonici ed emotivi a discapito dei segnali omeostatici GI. Si possono presentare: </a:t>
            </a:r>
            <a:r>
              <a:rPr lang="it-IT" sz="1200" i="1" kern="1200" dirty="0">
                <a:solidFill>
                  <a:schemeClr val="tx1"/>
                </a:solidFill>
                <a:effectLst/>
                <a:latin typeface="+mn-lt"/>
                <a:ea typeface="+mn-ea"/>
                <a:cs typeface="+mn-cs"/>
              </a:rPr>
              <a:t>Binge </a:t>
            </a:r>
            <a:r>
              <a:rPr lang="it-IT" sz="1200" i="1" kern="1200" dirty="0" err="1">
                <a:solidFill>
                  <a:schemeClr val="tx1"/>
                </a:solidFill>
                <a:effectLst/>
                <a:latin typeface="+mn-lt"/>
                <a:ea typeface="+mn-ea"/>
                <a:cs typeface="+mn-cs"/>
              </a:rPr>
              <a:t>Eating</a:t>
            </a:r>
            <a:r>
              <a:rPr lang="it-IT" sz="1200" kern="1200" dirty="0">
                <a:solidFill>
                  <a:schemeClr val="tx1"/>
                </a:solidFill>
                <a:effectLst/>
                <a:latin typeface="+mn-lt"/>
                <a:ea typeface="+mn-ea"/>
                <a:cs typeface="+mn-cs"/>
              </a:rPr>
              <a:t>, </a:t>
            </a:r>
            <a:r>
              <a:rPr lang="it-IT" sz="1200" i="1" kern="1200" dirty="0">
                <a:solidFill>
                  <a:schemeClr val="tx1"/>
                </a:solidFill>
                <a:effectLst/>
                <a:latin typeface="+mn-lt"/>
                <a:ea typeface="+mn-ea"/>
                <a:cs typeface="+mn-cs"/>
              </a:rPr>
              <a:t>Food </a:t>
            </a:r>
            <a:r>
              <a:rPr lang="it-IT" sz="1200" i="1" kern="1200" dirty="0" err="1">
                <a:solidFill>
                  <a:schemeClr val="tx1"/>
                </a:solidFill>
                <a:effectLst/>
                <a:latin typeface="+mn-lt"/>
                <a:ea typeface="+mn-ea"/>
                <a:cs typeface="+mn-cs"/>
              </a:rPr>
              <a:t>Addiction</a:t>
            </a:r>
            <a:r>
              <a:rPr lang="it-IT" sz="1200" kern="1200" dirty="0">
                <a:solidFill>
                  <a:schemeClr val="tx1"/>
                </a:solidFill>
                <a:effectLst/>
                <a:latin typeface="+mn-lt"/>
                <a:ea typeface="+mn-ea"/>
                <a:cs typeface="+mn-cs"/>
              </a:rPr>
              <a:t>, </a:t>
            </a:r>
            <a:r>
              <a:rPr lang="it-IT" sz="1200" i="1" kern="1200" dirty="0" err="1">
                <a:solidFill>
                  <a:schemeClr val="tx1"/>
                </a:solidFill>
                <a:effectLst/>
                <a:latin typeface="+mn-lt"/>
                <a:ea typeface="+mn-ea"/>
                <a:cs typeface="+mn-cs"/>
              </a:rPr>
              <a:t>Emotional</a:t>
            </a:r>
            <a:r>
              <a:rPr lang="it-IT" sz="1200" i="1" kern="1200" dirty="0">
                <a:solidFill>
                  <a:schemeClr val="tx1"/>
                </a:solidFill>
                <a:effectLst/>
                <a:latin typeface="+mn-lt"/>
                <a:ea typeface="+mn-ea"/>
                <a:cs typeface="+mn-cs"/>
              </a:rPr>
              <a:t> </a:t>
            </a:r>
            <a:r>
              <a:rPr lang="it-IT" sz="1200" i="1" kern="1200" dirty="0" err="1">
                <a:solidFill>
                  <a:schemeClr val="tx1"/>
                </a:solidFill>
                <a:effectLst/>
                <a:latin typeface="+mn-lt"/>
                <a:ea typeface="+mn-ea"/>
                <a:cs typeface="+mn-cs"/>
              </a:rPr>
              <a:t>Eating</a:t>
            </a:r>
            <a:r>
              <a:rPr lang="it-IT" sz="1200" kern="1200" dirty="0">
                <a:solidFill>
                  <a:schemeClr val="tx1"/>
                </a:solidFill>
                <a:effectLst/>
                <a:latin typeface="+mn-lt"/>
                <a:ea typeface="+mn-ea"/>
                <a:cs typeface="+mn-cs"/>
              </a:rPr>
              <a:t>, </a:t>
            </a:r>
            <a:r>
              <a:rPr lang="it-IT" sz="1200" i="1" kern="1200" dirty="0">
                <a:solidFill>
                  <a:schemeClr val="tx1"/>
                </a:solidFill>
                <a:effectLst/>
                <a:latin typeface="+mn-lt"/>
                <a:ea typeface="+mn-ea"/>
                <a:cs typeface="+mn-cs"/>
              </a:rPr>
              <a:t>Loss of Control </a:t>
            </a:r>
            <a:r>
              <a:rPr lang="it-IT" sz="1200" i="1" kern="1200" dirty="0" err="1">
                <a:solidFill>
                  <a:schemeClr val="tx1"/>
                </a:solidFill>
                <a:effectLst/>
                <a:latin typeface="+mn-lt"/>
                <a:ea typeface="+mn-ea"/>
                <a:cs typeface="+mn-cs"/>
              </a:rPr>
              <a:t>Eating</a:t>
            </a:r>
            <a:r>
              <a:rPr lang="it-IT" sz="1200" kern="1200" dirty="0">
                <a:solidFill>
                  <a:schemeClr val="tx1"/>
                </a:solidFill>
                <a:effectLst/>
                <a:latin typeface="+mn-lt"/>
                <a:ea typeface="+mn-ea"/>
                <a:cs typeface="+mn-cs"/>
              </a:rPr>
              <a:t>, </a:t>
            </a:r>
            <a:r>
              <a:rPr lang="it-IT" sz="1200" i="1" kern="1200" dirty="0">
                <a:solidFill>
                  <a:schemeClr val="tx1"/>
                </a:solidFill>
                <a:effectLst/>
                <a:latin typeface="+mn-lt"/>
                <a:ea typeface="+mn-ea"/>
                <a:cs typeface="+mn-cs"/>
              </a:rPr>
              <a:t>grazing </a:t>
            </a:r>
            <a:r>
              <a:rPr lang="it-IT" sz="1200" kern="1200" dirty="0">
                <a:solidFill>
                  <a:schemeClr val="tx1"/>
                </a:solidFill>
                <a:effectLst/>
                <a:latin typeface="+mn-lt"/>
                <a:ea typeface="+mn-ea"/>
                <a:cs typeface="+mn-cs"/>
              </a:rPr>
              <a:t>e </a:t>
            </a:r>
            <a:r>
              <a:rPr lang="it-IT" sz="1200" i="1" kern="1200" dirty="0" err="1">
                <a:solidFill>
                  <a:schemeClr val="tx1"/>
                </a:solidFill>
                <a:effectLst/>
                <a:latin typeface="+mn-lt"/>
                <a:ea typeface="+mn-ea"/>
                <a:cs typeface="+mn-cs"/>
              </a:rPr>
              <a:t>craving</a:t>
            </a:r>
            <a:r>
              <a:rPr lang="it-IT" sz="1200" kern="1200" dirty="0">
                <a:solidFill>
                  <a:schemeClr val="tx1"/>
                </a:solidFill>
                <a:effectLst/>
                <a:latin typeface="+mn-lt"/>
                <a:ea typeface="+mn-ea"/>
                <a:cs typeface="+mn-cs"/>
              </a:rPr>
              <a:t> per cibi altamente calorici e gratificanti (Guerrero-</a:t>
            </a:r>
            <a:r>
              <a:rPr lang="it-IT" sz="1200" kern="1200" dirty="0" err="1">
                <a:solidFill>
                  <a:schemeClr val="tx1"/>
                </a:solidFill>
                <a:effectLst/>
                <a:latin typeface="+mn-lt"/>
                <a:ea typeface="+mn-ea"/>
                <a:cs typeface="+mn-cs"/>
              </a:rPr>
              <a:t>Hreins</a:t>
            </a:r>
            <a:r>
              <a:rPr lang="it-IT" sz="1200" kern="1200" dirty="0">
                <a:solidFill>
                  <a:schemeClr val="tx1"/>
                </a:solidFill>
                <a:effectLst/>
                <a:latin typeface="+mn-lt"/>
                <a:ea typeface="+mn-ea"/>
                <a:cs typeface="+mn-cs"/>
              </a:rPr>
              <a:t> et al., 2022; Gupta et al., 2020).</a:t>
            </a:r>
          </a:p>
          <a:p>
            <a:pPr lvl="0"/>
            <a:r>
              <a:rPr lang="it-IT" sz="1200" b="1" kern="1200" dirty="0">
                <a:solidFill>
                  <a:schemeClr val="tx1"/>
                </a:solidFill>
                <a:effectLst/>
                <a:latin typeface="+mn-lt"/>
                <a:ea typeface="+mn-ea"/>
                <a:cs typeface="+mn-cs"/>
              </a:rPr>
              <a:t>Sfera emotiva</a:t>
            </a:r>
            <a:r>
              <a:rPr lang="it-IT" sz="1200" kern="1200" dirty="0">
                <a:solidFill>
                  <a:schemeClr val="tx1"/>
                </a:solidFill>
                <a:effectLst/>
                <a:latin typeface="+mn-lt"/>
                <a:ea typeface="+mn-ea"/>
                <a:cs typeface="+mn-cs"/>
              </a:rPr>
              <a:t>: Il paziente presenta alterazioni del tono dell'umore, iperattivazione dello stato di vigilanza (ansia) e una marcata disregolazione emotiva (Simpson et al., 2021; Slide 1.docx).</a:t>
            </a:r>
          </a:p>
          <a:p>
            <a:pPr lvl="0"/>
            <a:r>
              <a:rPr lang="it-IT" sz="1200" b="1" kern="1200" dirty="0">
                <a:solidFill>
                  <a:schemeClr val="tx1"/>
                </a:solidFill>
                <a:effectLst/>
                <a:latin typeface="+mn-lt"/>
                <a:ea typeface="+mn-ea"/>
                <a:cs typeface="+mn-cs"/>
              </a:rPr>
              <a:t>Sfera cognitiva</a:t>
            </a:r>
            <a:r>
              <a:rPr lang="it-IT" sz="1200" kern="1200" dirty="0">
                <a:solidFill>
                  <a:schemeClr val="tx1"/>
                </a:solidFill>
                <a:effectLst/>
                <a:latin typeface="+mn-lt"/>
                <a:ea typeface="+mn-ea"/>
                <a:cs typeface="+mn-cs"/>
              </a:rPr>
              <a:t>: Si riscontra un ridotto funzionamento dei meccanismi centrali di controllo cognitivo e inibitorio (Gupta et al., 2020). Questo, quadro tende poi ad aggravatesi col passare del tempo a causa dei processi neurodegenerativi associati alla neuroinfiammazione e alterazioni metaboliche e vascolari in corso di obesità.</a:t>
            </a:r>
            <a:r>
              <a:rPr lang="it-IT" sz="1200" u="sng" kern="1200" dirty="0">
                <a:solidFill>
                  <a:schemeClr val="tx1"/>
                </a:solidFill>
                <a:effectLst/>
                <a:latin typeface="+mn-lt"/>
                <a:ea typeface="+mn-ea"/>
                <a:cs typeface="+mn-cs"/>
              </a:rPr>
              <a:t> </a:t>
            </a:r>
            <a:endParaRPr lang="it-IT" sz="1200" kern="1200" dirty="0">
              <a:solidFill>
                <a:schemeClr val="tx1"/>
              </a:solidFill>
              <a:effectLst/>
              <a:latin typeface="+mn-lt"/>
              <a:ea typeface="+mn-ea"/>
              <a:cs typeface="+mn-cs"/>
            </a:endParaRPr>
          </a:p>
          <a:p>
            <a:endParaRPr lang="it-IT" dirty="0"/>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4</a:t>
            </a:fld>
            <a:endParaRPr lang="it-IT" noProof="0" dirty="0"/>
          </a:p>
        </p:txBody>
      </p:sp>
    </p:spTree>
    <p:extLst>
      <p:ext uri="{BB962C8B-B14F-4D97-AF65-F5344CB8AC3E}">
        <p14:creationId xmlns:p14="http://schemas.microsoft.com/office/powerpoint/2010/main" val="34745014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171450" indent="-171450">
              <a:buFontTx/>
              <a:buChar char="-"/>
            </a:pPr>
            <a:r>
              <a:rPr lang="it-IT" sz="1200" kern="1200" dirty="0">
                <a:solidFill>
                  <a:schemeClr val="tx1"/>
                </a:solidFill>
                <a:effectLst/>
                <a:latin typeface="+mn-lt"/>
                <a:ea typeface="+mn-ea"/>
                <a:cs typeface="+mn-cs"/>
              </a:rPr>
              <a:t>Gli effetti della chirurgia bariatrica dipendono dal tipo di intervento. </a:t>
            </a:r>
          </a:p>
          <a:p>
            <a:pPr marL="171450" indent="-171450">
              <a:buFontTx/>
              <a:buChar char="-"/>
            </a:pPr>
            <a:r>
              <a:rPr lang="it-IT" sz="1200" kern="1200" dirty="0">
                <a:solidFill>
                  <a:schemeClr val="tx1"/>
                </a:solidFill>
                <a:effectLst/>
                <a:latin typeface="+mn-lt"/>
                <a:ea typeface="+mn-ea"/>
                <a:cs typeface="+mn-cs"/>
              </a:rPr>
              <a:t>Ad esempio il bypass gastrico potenzia il rilascio di GLP-1 e PYY post-prandiale, con effetti sulla sazietà, Al contrario nella sleeve </a:t>
            </a:r>
            <a:r>
              <a:rPr lang="it-IT" sz="1200" kern="1200" dirty="0" err="1">
                <a:solidFill>
                  <a:schemeClr val="tx1"/>
                </a:solidFill>
                <a:effectLst/>
                <a:latin typeface="+mn-lt"/>
                <a:ea typeface="+mn-ea"/>
                <a:cs typeface="+mn-cs"/>
              </a:rPr>
              <a:t>gastrectomy</a:t>
            </a:r>
            <a:r>
              <a:rPr lang="it-IT" sz="1200" kern="1200" dirty="0">
                <a:solidFill>
                  <a:schemeClr val="tx1"/>
                </a:solidFill>
                <a:effectLst/>
                <a:latin typeface="+mn-lt"/>
                <a:ea typeface="+mn-ea"/>
                <a:cs typeface="+mn-cs"/>
              </a:rPr>
              <a:t>, l’asportazione del fondo dello stomaco impatta drasticamente sul rilascio di grelina e ha un’azione sul senso di fame. </a:t>
            </a:r>
          </a:p>
          <a:p>
            <a:pPr marL="171450" indent="-171450">
              <a:buFontTx/>
              <a:buChar char="-"/>
            </a:pPr>
            <a:r>
              <a:rPr lang="it-IT" sz="1200" kern="1200" dirty="0">
                <a:solidFill>
                  <a:schemeClr val="tx1"/>
                </a:solidFill>
                <a:effectLst/>
                <a:latin typeface="+mn-lt"/>
                <a:ea typeface="+mn-ea"/>
                <a:cs typeface="+mn-cs"/>
              </a:rPr>
              <a:t>A livello di microbiota l’assetto microbico viene a ristabilirsi: 1) la varietà di ceppi microbici torna ad aumentare,  la mucosa intestinale si normalizza e anche l’infiammazione sistemica si riduce. Ne consegue una maggiore produzione di acidi grassi a catena corta, di acidi biliari e di neuromodulatori. Tutto questo impatta sui meccanismi omeostatici di regolazione del comportamento alimentare, sull’umore e sul funzionamento cognitivo.</a:t>
            </a:r>
          </a:p>
          <a:p>
            <a:pPr marL="171450" indent="-171450">
              <a:buFontTx/>
              <a:buChar char="-"/>
            </a:pPr>
            <a:r>
              <a:rPr lang="it-IT" sz="1200" kern="1200" dirty="0">
                <a:solidFill>
                  <a:schemeClr val="tx1"/>
                </a:solidFill>
                <a:effectLst/>
                <a:latin typeface="+mn-lt"/>
                <a:ea typeface="+mn-ea"/>
                <a:cs typeface="+mn-cs"/>
              </a:rPr>
              <a:t>A livello delle terminazioni ascendenti Vagali si ha un miglioramento della qualità del segnali, con formazione di nuove sinapsi dal tratto GI verso il NTS, l’ipotalamo e la C. mesolimbica.</a:t>
            </a:r>
          </a:p>
          <a:p>
            <a:endParaRPr lang="it-IT" sz="1200" kern="1200" dirty="0">
              <a:solidFill>
                <a:schemeClr val="tx1"/>
              </a:solidFill>
              <a:effectLst/>
              <a:latin typeface="+mn-lt"/>
              <a:ea typeface="+mn-ea"/>
              <a:cs typeface="+mn-cs"/>
            </a:endParaRPr>
          </a:p>
          <a:p>
            <a:pPr marL="171450" indent="-171450">
              <a:buFont typeface="Arial" panose="020B0604020202020204" pitchFamily="34" charset="0"/>
              <a:buChar char="•"/>
            </a:pPr>
            <a:r>
              <a:rPr lang="it-IT" sz="1200" kern="1200" dirty="0">
                <a:solidFill>
                  <a:schemeClr val="tx1"/>
                </a:solidFill>
                <a:effectLst/>
                <a:latin typeface="+mn-lt"/>
                <a:ea typeface="+mn-ea"/>
                <a:cs typeface="+mn-cs"/>
              </a:rPr>
              <a:t>In generale questi cambiamenti indotti dalla chirurgia, determina uno shift da una alimentazione prevalentemente guidata dalla componete edonica, verso una alimentazione maggiormente guidata da meccanismi omeostatici.</a:t>
            </a:r>
          </a:p>
          <a:p>
            <a:pPr marL="171450" indent="-171450">
              <a:buFont typeface="Arial" panose="020B0604020202020204" pitchFamily="34" charset="0"/>
              <a:buChar char="•"/>
            </a:pPr>
            <a:endParaRPr lang="it-IT" sz="1200" kern="1200" dirty="0">
              <a:solidFill>
                <a:schemeClr val="tx1"/>
              </a:solidFill>
              <a:effectLst/>
              <a:latin typeface="+mn-lt"/>
              <a:ea typeface="+mn-ea"/>
              <a:cs typeface="+mn-cs"/>
            </a:endParaRPr>
          </a:p>
          <a:p>
            <a:pPr marL="171450" indent="-171450">
              <a:buFont typeface="Arial" panose="020B0604020202020204" pitchFamily="34" charset="0"/>
              <a:buChar char="•"/>
            </a:pPr>
            <a:r>
              <a:rPr lang="it-IT" sz="1200" kern="1200" dirty="0">
                <a:solidFill>
                  <a:schemeClr val="tx1"/>
                </a:solidFill>
                <a:effectLst/>
                <a:latin typeface="+mn-lt"/>
                <a:ea typeface="+mn-ea"/>
                <a:cs typeface="+mn-cs"/>
              </a:rPr>
              <a:t>I vantaggi descritti non si osservano con il Bendaggio gastrico che è una procedura puramente meccanica.</a:t>
            </a:r>
          </a:p>
          <a:p>
            <a:endParaRPr lang="it-IT" sz="1200" kern="1200" dirty="0">
              <a:solidFill>
                <a:schemeClr val="tx1"/>
              </a:solidFill>
              <a:effectLst/>
              <a:latin typeface="+mn-lt"/>
              <a:ea typeface="+mn-ea"/>
              <a:cs typeface="+mn-cs"/>
            </a:endParaRP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5</a:t>
            </a:fld>
            <a:endParaRPr lang="it-IT" noProof="0" dirty="0"/>
          </a:p>
        </p:txBody>
      </p:sp>
    </p:spTree>
    <p:extLst>
      <p:ext uri="{BB962C8B-B14F-4D97-AF65-F5344CB8AC3E}">
        <p14:creationId xmlns:p14="http://schemas.microsoft.com/office/powerpoint/2010/main" val="1400167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FBF6B-2999-83F7-7C60-8415633623C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3CF9E9C-6A42-5AA4-B4EF-745BA10C53CA}"/>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E7D6EAEE-AF7F-9246-D249-93F94A63469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dirty="0"/>
              <a:t>Anche gli studi di imaging cerebrale dimostrano che le procedure chirurgiche metaboliche </a:t>
            </a:r>
            <a:r>
              <a:rPr lang="it-IT" sz="1200" strike="noStrike" kern="1200" dirty="0">
                <a:solidFill>
                  <a:schemeClr val="tx1"/>
                </a:solidFill>
                <a:effectLst/>
                <a:latin typeface="+mn-lt"/>
                <a:ea typeface="+mn-ea"/>
                <a:cs typeface="+mn-cs"/>
              </a:rPr>
              <a:t>hanno un’azione sia sui meccanismi omeostatica ipotalamici che su quelli edonici </a:t>
            </a:r>
            <a:r>
              <a:rPr lang="it-IT" sz="1200" strike="noStrike" kern="1200" dirty="0" err="1">
                <a:solidFill>
                  <a:schemeClr val="tx1"/>
                </a:solidFill>
                <a:effectLst/>
                <a:latin typeface="+mn-lt"/>
                <a:ea typeface="+mn-ea"/>
                <a:cs typeface="+mn-cs"/>
              </a:rPr>
              <a:t>mesocorticolimbici</a:t>
            </a:r>
            <a:r>
              <a:rPr lang="it-IT" sz="1200" strike="noStrike"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strike="noStrike" kern="1200" dirty="0">
                <a:solidFill>
                  <a:schemeClr val="tx1"/>
                </a:solidFill>
                <a:effectLst/>
                <a:latin typeface="+mn-lt"/>
                <a:ea typeface="+mn-ea"/>
                <a:cs typeface="+mn-cs"/>
              </a:rPr>
              <a:t>Come già accennato, col bendaggio gastrico non si hanno questi effetti sui circuiti cerebrali associati alla ricompensa inquanto non agisce sulla complessa tastiera della GBA.</a:t>
            </a:r>
          </a:p>
          <a:p>
            <a:endParaRPr lang="it-IT" dirty="0"/>
          </a:p>
        </p:txBody>
      </p:sp>
      <p:sp>
        <p:nvSpPr>
          <p:cNvPr id="4" name="Segnaposto numero diapositiva 3">
            <a:extLst>
              <a:ext uri="{FF2B5EF4-FFF2-40B4-BE49-F238E27FC236}">
                <a16:creationId xmlns:a16="http://schemas.microsoft.com/office/drawing/2014/main" id="{A73FEF8E-D35D-B14D-0293-8E2F8EAC5894}"/>
              </a:ext>
            </a:extLst>
          </p:cNvPr>
          <p:cNvSpPr>
            <a:spLocks noGrp="1"/>
          </p:cNvSpPr>
          <p:nvPr>
            <p:ph type="sldNum" sz="quarter" idx="5"/>
          </p:nvPr>
        </p:nvSpPr>
        <p:spPr/>
        <p:txBody>
          <a:bodyPr/>
          <a:lstStyle/>
          <a:p>
            <a:pPr rtl="0"/>
            <a:fld id="{284ECAD9-32EE-4091-BDA5-6BD15ACC5E58}" type="slidenum">
              <a:rPr lang="it-IT" noProof="0" smtClean="0"/>
              <a:t>6</a:t>
            </a:fld>
            <a:endParaRPr lang="it-IT" noProof="0" dirty="0"/>
          </a:p>
        </p:txBody>
      </p:sp>
    </p:spTree>
    <p:extLst>
      <p:ext uri="{BB962C8B-B14F-4D97-AF65-F5344CB8AC3E}">
        <p14:creationId xmlns:p14="http://schemas.microsoft.com/office/powerpoint/2010/main" val="25497975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A7ADB5-C1F6-79A7-49DE-C9AFBA07906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5664656-1687-4E81-D530-F08CF0B54BD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6FFEAE51-75F9-DD36-E061-CEE375BCD9CE}"/>
              </a:ext>
            </a:extLst>
          </p:cNvPr>
          <p:cNvSpPr>
            <a:spLocks noGrp="1"/>
          </p:cNvSpPr>
          <p:nvPr>
            <p:ph type="body" idx="1"/>
          </p:nvPr>
        </p:nvSpPr>
        <p:spPr/>
        <p:txBody>
          <a:bodyPr/>
          <a:lstStyle/>
          <a:p>
            <a:r>
              <a:rPr lang="it-IT" sz="1200" b="1" kern="1200" dirty="0">
                <a:solidFill>
                  <a:schemeClr val="tx1"/>
                </a:solidFill>
                <a:effectLst/>
                <a:latin typeface="+mn-lt"/>
                <a:ea typeface="+mn-ea"/>
                <a:cs typeface="+mn-cs"/>
              </a:rPr>
              <a:t>CHIRURGIA BARIATRICA: IL TASTO DOLENTE</a:t>
            </a:r>
            <a:endParaRPr lang="it-IT" sz="1200" kern="1200" dirty="0">
              <a:solidFill>
                <a:schemeClr val="tx1"/>
              </a:solidFill>
              <a:effectLst/>
              <a:latin typeface="+mn-lt"/>
              <a:ea typeface="+mn-ea"/>
              <a:cs typeface="+mn-cs"/>
            </a:endParaRPr>
          </a:p>
          <a:p>
            <a:pPr lvl="0"/>
            <a:r>
              <a:rPr lang="it-IT" sz="1200" kern="1200" dirty="0">
                <a:solidFill>
                  <a:schemeClr val="tx1"/>
                </a:solidFill>
                <a:effectLst/>
                <a:latin typeface="+mn-lt"/>
                <a:ea typeface="+mn-ea"/>
                <a:cs typeface="+mn-cs"/>
              </a:rPr>
              <a:t>Gli effetti benefici della chirurgia si manifestano ancora prima della perdita di peso, ad esempio, sul controllo glicemico. Col calo di peso si osserva un notevole miglioramento della qualità di vita e del benessere psicologico percepito dal paziente. Tuttavia, in una certa quota di pazienti vari fattori di vulnerabilità psicologica preesistente possono impattare negativamente sul loro benessere post-operatorio e favorire il WR.</a:t>
            </a:r>
          </a:p>
          <a:p>
            <a:pPr lvl="0"/>
            <a:r>
              <a:rPr lang="it-IT" sz="1200" kern="1200" dirty="0">
                <a:solidFill>
                  <a:schemeClr val="tx1"/>
                </a:solidFill>
                <a:effectLst/>
                <a:latin typeface="+mn-lt"/>
                <a:ea typeface="+mn-ea"/>
                <a:cs typeface="+mn-cs"/>
              </a:rPr>
              <a:t> Infatti, la chirurgia modifica i meccanismi fisiologici di regolazione ma non modifica la mente soggettiva del paziente e dopo una fase di relativo benessere alcune problematiche</a:t>
            </a:r>
            <a:r>
              <a:rPr lang="it-IT" sz="1200" b="1" kern="1200" dirty="0">
                <a:solidFill>
                  <a:schemeClr val="tx1"/>
                </a:solidFill>
                <a:effectLst/>
                <a:latin typeface="+mn-lt"/>
                <a:ea typeface="+mn-ea"/>
                <a:cs typeface="+mn-cs"/>
              </a:rPr>
              <a:t> </a:t>
            </a:r>
            <a:r>
              <a:rPr lang="it-IT" sz="1200" kern="1200" dirty="0">
                <a:solidFill>
                  <a:schemeClr val="tx1"/>
                </a:solidFill>
                <a:effectLst/>
                <a:latin typeface="+mn-lt"/>
                <a:ea typeface="+mn-ea"/>
                <a:cs typeface="+mn-cs"/>
              </a:rPr>
              <a:t>psicologiche si possono ripresentare oppure presentarsi ex novo dopo chirurgia come conseguenza delle difficoltà di adattamento ai cambiamenti prodotti dall’intervento.</a:t>
            </a:r>
          </a:p>
          <a:p>
            <a:pPr lvl="0"/>
            <a:r>
              <a:rPr lang="it-IT" sz="1200" kern="1200" dirty="0">
                <a:solidFill>
                  <a:schemeClr val="tx1"/>
                </a:solidFill>
                <a:effectLst/>
                <a:latin typeface="+mn-lt"/>
                <a:ea typeface="+mn-ea"/>
                <a:cs typeface="+mn-cs"/>
              </a:rPr>
              <a:t>Tra i fattori che impattano maggiormente sulla qualità della vita del paziente dopo intervento ci sono:</a:t>
            </a:r>
          </a:p>
          <a:p>
            <a:pPr lvl="0"/>
            <a:r>
              <a:rPr lang="it-IT" sz="1200" kern="1200" dirty="0">
                <a:solidFill>
                  <a:schemeClr val="tx1"/>
                </a:solidFill>
                <a:effectLst/>
                <a:latin typeface="+mn-lt"/>
                <a:ea typeface="+mn-ea"/>
                <a:cs typeface="+mn-cs"/>
              </a:rPr>
              <a:t>La presenza di </a:t>
            </a:r>
            <a:r>
              <a:rPr lang="it-IT" sz="1200" b="1" kern="1200" dirty="0">
                <a:solidFill>
                  <a:schemeClr val="tx1"/>
                </a:solidFill>
                <a:effectLst/>
                <a:latin typeface="+mn-lt"/>
                <a:ea typeface="+mn-ea"/>
                <a:cs typeface="+mn-cs"/>
              </a:rPr>
              <a:t>Nausea, vomito, dumping possono </a:t>
            </a:r>
            <a:r>
              <a:rPr lang="it-IT" sz="1200" kern="1200" dirty="0">
                <a:solidFill>
                  <a:schemeClr val="tx1"/>
                </a:solidFill>
                <a:effectLst/>
                <a:latin typeface="+mn-lt"/>
                <a:ea typeface="+mn-ea"/>
                <a:cs typeface="+mn-cs"/>
              </a:rPr>
              <a:t>impattare sulla </a:t>
            </a:r>
            <a:r>
              <a:rPr lang="it-IT" sz="1200" b="1" kern="1200" dirty="0">
                <a:solidFill>
                  <a:schemeClr val="tx1"/>
                </a:solidFill>
                <a:effectLst/>
                <a:latin typeface="+mn-lt"/>
                <a:ea typeface="+mn-ea"/>
                <a:cs typeface="+mn-cs"/>
              </a:rPr>
              <a:t>qualità di vita e generare disagio psicologico.</a:t>
            </a:r>
            <a:endParaRPr lang="it-IT" sz="1200" kern="1200" dirty="0">
              <a:solidFill>
                <a:schemeClr val="tx1"/>
              </a:solidFill>
              <a:effectLst/>
              <a:latin typeface="+mn-lt"/>
              <a:ea typeface="+mn-ea"/>
              <a:cs typeface="+mn-cs"/>
            </a:endParaRPr>
          </a:p>
          <a:p>
            <a:pPr lvl="0"/>
            <a:r>
              <a:rPr lang="it-IT" sz="1200" kern="1200" dirty="0">
                <a:solidFill>
                  <a:schemeClr val="tx1"/>
                </a:solidFill>
                <a:effectLst/>
                <a:latin typeface="+mn-lt"/>
                <a:ea typeface="+mn-ea"/>
                <a:cs typeface="+mn-cs"/>
              </a:rPr>
              <a:t>Lo </a:t>
            </a:r>
            <a:r>
              <a:rPr lang="it-IT" sz="1200" b="1" kern="1200" dirty="0">
                <a:solidFill>
                  <a:schemeClr val="tx1"/>
                </a:solidFill>
                <a:effectLst/>
                <a:latin typeface="+mn-lt"/>
                <a:ea typeface="+mn-ea"/>
                <a:cs typeface="+mn-cs"/>
              </a:rPr>
              <a:t>sfasamento temporale tra perdita di peso rapida e costruzione di una nuova rappresentazione corporea a livello corticale</a:t>
            </a:r>
            <a:r>
              <a:rPr lang="it-IT" sz="1200" kern="1200" dirty="0">
                <a:solidFill>
                  <a:schemeClr val="tx1"/>
                </a:solidFill>
                <a:effectLst/>
                <a:latin typeface="+mn-lt"/>
                <a:ea typeface="+mn-ea"/>
                <a:cs typeface="+mn-cs"/>
              </a:rPr>
              <a:t> può portare il paziente a non vedere l’entità del cambiamento ottenuto con la chirurgia e quindi valutando il suo impatto come minore del reale. </a:t>
            </a:r>
          </a:p>
          <a:p>
            <a:pPr lvl="0"/>
            <a:r>
              <a:rPr lang="it-IT" sz="1200" kern="1200" dirty="0">
                <a:solidFill>
                  <a:schemeClr val="tx1"/>
                </a:solidFill>
                <a:effectLst/>
                <a:latin typeface="+mn-lt"/>
                <a:ea typeface="+mn-ea"/>
                <a:cs typeface="+mn-cs"/>
              </a:rPr>
              <a:t>L’</a:t>
            </a:r>
            <a:r>
              <a:rPr lang="it-IT" sz="1200" b="1" kern="1200" dirty="0">
                <a:solidFill>
                  <a:schemeClr val="tx1"/>
                </a:solidFill>
                <a:effectLst/>
                <a:latin typeface="+mn-lt"/>
                <a:ea typeface="+mn-ea"/>
                <a:cs typeface="+mn-cs"/>
              </a:rPr>
              <a:t>insoddisfazione corporea può mantenersi anche a causa della pelle in eccesso.</a:t>
            </a:r>
            <a:endParaRPr lang="it-IT" sz="1200" kern="1200" dirty="0">
              <a:solidFill>
                <a:schemeClr val="tx1"/>
              </a:solidFill>
              <a:effectLst/>
              <a:latin typeface="+mn-lt"/>
              <a:ea typeface="+mn-ea"/>
              <a:cs typeface="+mn-cs"/>
            </a:endParaRPr>
          </a:p>
          <a:p>
            <a:pPr lvl="0"/>
            <a:r>
              <a:rPr lang="it-IT" sz="1200" b="1" kern="1200" dirty="0">
                <a:solidFill>
                  <a:schemeClr val="tx1"/>
                </a:solidFill>
                <a:effectLst/>
                <a:latin typeface="+mn-lt"/>
                <a:ea typeface="+mn-ea"/>
                <a:cs typeface="+mn-cs"/>
              </a:rPr>
              <a:t>La possibile vulnerabilità del sistema dopaminergico già presente prima dell’intervento si può ripresentare</a:t>
            </a:r>
            <a:r>
              <a:rPr lang="it-IT" sz="1200" kern="1200" dirty="0">
                <a:solidFill>
                  <a:schemeClr val="tx1"/>
                </a:solidFill>
                <a:effectLst/>
                <a:latin typeface="+mn-lt"/>
                <a:ea typeface="+mn-ea"/>
                <a:cs typeface="+mn-cs"/>
              </a:rPr>
              <a:t>: </a:t>
            </a:r>
          </a:p>
          <a:p>
            <a:pPr lvl="1"/>
            <a:r>
              <a:rPr lang="it-IT" sz="1200" kern="1200" dirty="0">
                <a:solidFill>
                  <a:schemeClr val="tx1"/>
                </a:solidFill>
                <a:effectLst/>
                <a:latin typeface="+mn-lt"/>
                <a:ea typeface="+mn-ea"/>
                <a:cs typeface="+mn-cs"/>
              </a:rPr>
              <a:t>Dopo interventi si riduce il </a:t>
            </a:r>
            <a:r>
              <a:rPr lang="it-IT" sz="1200" i="1" kern="1200" dirty="0">
                <a:solidFill>
                  <a:schemeClr val="tx1"/>
                </a:solidFill>
                <a:effectLst/>
                <a:latin typeface="+mn-lt"/>
                <a:ea typeface="+mn-ea"/>
                <a:cs typeface="+mn-cs"/>
              </a:rPr>
              <a:t>Binge </a:t>
            </a:r>
            <a:r>
              <a:rPr lang="it-IT" sz="1200" i="1" kern="1200" dirty="0" err="1">
                <a:solidFill>
                  <a:schemeClr val="tx1"/>
                </a:solidFill>
                <a:effectLst/>
                <a:latin typeface="+mn-lt"/>
                <a:ea typeface="+mn-ea"/>
                <a:cs typeface="+mn-cs"/>
              </a:rPr>
              <a:t>Eating</a:t>
            </a:r>
            <a:r>
              <a:rPr lang="it-IT" sz="1200" kern="1200" dirty="0">
                <a:solidFill>
                  <a:schemeClr val="tx1"/>
                </a:solidFill>
                <a:effectLst/>
                <a:latin typeface="+mn-lt"/>
                <a:ea typeface="+mn-ea"/>
                <a:cs typeface="+mn-cs"/>
              </a:rPr>
              <a:t>, ma l'</a:t>
            </a:r>
            <a:r>
              <a:rPr lang="it-IT" sz="1200" b="1" i="1" kern="1200" dirty="0" err="1">
                <a:solidFill>
                  <a:schemeClr val="tx1"/>
                </a:solidFill>
                <a:effectLst/>
                <a:latin typeface="+mn-lt"/>
                <a:ea typeface="+mn-ea"/>
                <a:cs typeface="+mn-cs"/>
              </a:rPr>
              <a:t>Emotional</a:t>
            </a:r>
            <a:r>
              <a:rPr lang="it-IT" sz="1200" b="1" i="1" kern="1200" dirty="0">
                <a:solidFill>
                  <a:schemeClr val="tx1"/>
                </a:solidFill>
                <a:effectLst/>
                <a:latin typeface="+mn-lt"/>
                <a:ea typeface="+mn-ea"/>
                <a:cs typeface="+mn-cs"/>
              </a:rPr>
              <a:t> </a:t>
            </a:r>
            <a:r>
              <a:rPr lang="it-IT" sz="1200" b="1" i="1" kern="1200" dirty="0" err="1">
                <a:solidFill>
                  <a:schemeClr val="tx1"/>
                </a:solidFill>
                <a:effectLst/>
                <a:latin typeface="+mn-lt"/>
                <a:ea typeface="+mn-ea"/>
                <a:cs typeface="+mn-cs"/>
              </a:rPr>
              <a:t>Eating</a:t>
            </a:r>
            <a:r>
              <a:rPr lang="it-IT" sz="1200" b="1" i="1" kern="1200" dirty="0">
                <a:solidFill>
                  <a:schemeClr val="tx1"/>
                </a:solidFill>
                <a:effectLst/>
                <a:latin typeface="+mn-lt"/>
                <a:ea typeface="+mn-ea"/>
                <a:cs typeface="+mn-cs"/>
              </a:rPr>
              <a:t> </a:t>
            </a:r>
            <a:r>
              <a:rPr lang="it-IT" sz="1200" kern="1200" dirty="0">
                <a:solidFill>
                  <a:schemeClr val="tx1"/>
                </a:solidFill>
                <a:effectLst/>
                <a:latin typeface="+mn-lt"/>
                <a:ea typeface="+mn-ea"/>
                <a:cs typeface="+mn-cs"/>
              </a:rPr>
              <a:t>usato come strategie di </a:t>
            </a:r>
            <a:r>
              <a:rPr lang="it-IT" sz="1200" i="1" kern="1200" dirty="0">
                <a:solidFill>
                  <a:schemeClr val="tx1"/>
                </a:solidFill>
                <a:effectLst/>
                <a:latin typeface="+mn-lt"/>
                <a:ea typeface="+mn-ea"/>
                <a:cs typeface="+mn-cs"/>
              </a:rPr>
              <a:t>coping</a:t>
            </a:r>
            <a:r>
              <a:rPr lang="it-IT" sz="1200" kern="1200" dirty="0">
                <a:solidFill>
                  <a:schemeClr val="tx1"/>
                </a:solidFill>
                <a:effectLst/>
                <a:latin typeface="+mn-lt"/>
                <a:ea typeface="+mn-ea"/>
                <a:cs typeface="+mn-cs"/>
              </a:rPr>
              <a:t> disfunzionali per regolare lo Stress prima dell’intervento si può ripresentare</a:t>
            </a:r>
            <a:r>
              <a:rPr lang="it-IT" sz="1200" i="1" kern="1200" dirty="0">
                <a:solidFill>
                  <a:schemeClr val="tx1"/>
                </a:solidFill>
                <a:effectLst/>
                <a:latin typeface="+mn-lt"/>
                <a:ea typeface="+mn-ea"/>
                <a:cs typeface="+mn-cs"/>
              </a:rPr>
              <a:t>; in questi casi si osserva l’</a:t>
            </a:r>
            <a:r>
              <a:rPr lang="it-IT" sz="1200" kern="1200" dirty="0">
                <a:solidFill>
                  <a:schemeClr val="tx1"/>
                </a:solidFill>
                <a:effectLst/>
                <a:latin typeface="+mn-lt"/>
                <a:ea typeface="+mn-ea"/>
                <a:cs typeface="+mn-cs"/>
              </a:rPr>
              <a:t>insorgenza </a:t>
            </a:r>
            <a:r>
              <a:rPr lang="it-IT" sz="1200" b="1" i="1" kern="1200" dirty="0">
                <a:solidFill>
                  <a:schemeClr val="tx1"/>
                </a:solidFill>
                <a:effectLst/>
                <a:latin typeface="+mn-lt"/>
                <a:ea typeface="+mn-ea"/>
                <a:cs typeface="+mn-cs"/>
              </a:rPr>
              <a:t>grazing </a:t>
            </a:r>
            <a:r>
              <a:rPr lang="it-IT" sz="1200" kern="1200" dirty="0">
                <a:solidFill>
                  <a:schemeClr val="tx1"/>
                </a:solidFill>
                <a:effectLst/>
                <a:latin typeface="+mn-lt"/>
                <a:ea typeface="+mn-ea"/>
                <a:cs typeface="+mn-cs"/>
              </a:rPr>
              <a:t>per aggirare il limite fisico prodotto dall’intervento.</a:t>
            </a:r>
          </a:p>
          <a:p>
            <a:pPr lvl="1"/>
            <a:r>
              <a:rPr lang="it-IT" sz="1200" kern="1200" dirty="0">
                <a:solidFill>
                  <a:schemeClr val="tx1"/>
                </a:solidFill>
                <a:effectLst/>
                <a:latin typeface="+mn-lt"/>
                <a:ea typeface="+mn-ea"/>
                <a:cs typeface="+mn-cs"/>
              </a:rPr>
              <a:t>Vi è anche il rischio di </a:t>
            </a:r>
            <a:r>
              <a:rPr lang="it-IT" sz="1200" b="1" i="1" kern="1200" dirty="0" err="1">
                <a:solidFill>
                  <a:schemeClr val="tx1"/>
                </a:solidFill>
                <a:effectLst/>
                <a:latin typeface="+mn-lt"/>
                <a:ea typeface="+mn-ea"/>
                <a:cs typeface="+mn-cs"/>
              </a:rPr>
              <a:t>Addiction</a:t>
            </a:r>
            <a:r>
              <a:rPr lang="it-IT" sz="1200" b="1" i="1" kern="1200" dirty="0">
                <a:solidFill>
                  <a:schemeClr val="tx1"/>
                </a:solidFill>
                <a:effectLst/>
                <a:latin typeface="+mn-lt"/>
                <a:ea typeface="+mn-ea"/>
                <a:cs typeface="+mn-cs"/>
              </a:rPr>
              <a:t> Transfer:</a:t>
            </a:r>
            <a:r>
              <a:rPr lang="it-IT" sz="1200" kern="1200" dirty="0">
                <a:solidFill>
                  <a:schemeClr val="tx1"/>
                </a:solidFill>
                <a:effectLst/>
                <a:latin typeface="+mn-lt"/>
                <a:ea typeface="+mn-ea"/>
                <a:cs typeface="+mn-cs"/>
              </a:rPr>
              <a:t> non potendo più usare il cibo come sistema di regolazione il paziente può andare incontro ad un uso scorretto dell'</a:t>
            </a:r>
            <a:r>
              <a:rPr lang="it-IT" sz="1200" b="1" kern="1200" dirty="0">
                <a:solidFill>
                  <a:schemeClr val="tx1"/>
                </a:solidFill>
                <a:effectLst/>
                <a:latin typeface="+mn-lt"/>
                <a:ea typeface="+mn-ea"/>
                <a:cs typeface="+mn-cs"/>
              </a:rPr>
              <a:t>alcol (AUD)</a:t>
            </a:r>
            <a:r>
              <a:rPr lang="it-IT" sz="1200" kern="1200" dirty="0">
                <a:solidFill>
                  <a:schemeClr val="tx1"/>
                </a:solidFill>
                <a:effectLst/>
                <a:latin typeface="+mn-lt"/>
                <a:ea typeface="+mn-ea"/>
                <a:cs typeface="+mn-cs"/>
              </a:rPr>
              <a:t>, il cui effetto post-bypass è esacerbato dall’alterato assorbimento o a un rischio aumentato di </a:t>
            </a:r>
            <a:r>
              <a:rPr lang="it-IT" sz="1200" b="1" kern="1200" dirty="0">
                <a:solidFill>
                  <a:schemeClr val="tx1"/>
                </a:solidFill>
                <a:effectLst/>
                <a:latin typeface="+mn-lt"/>
                <a:ea typeface="+mn-ea"/>
                <a:cs typeface="+mn-cs"/>
              </a:rPr>
              <a:t>abuso di sostanze</a:t>
            </a:r>
            <a:r>
              <a:rPr lang="it-IT" sz="1200" kern="1200" dirty="0">
                <a:solidFill>
                  <a:schemeClr val="tx1"/>
                </a:solidFill>
                <a:effectLst/>
                <a:latin typeface="+mn-lt"/>
                <a:ea typeface="+mn-ea"/>
                <a:cs typeface="+mn-cs"/>
              </a:rPr>
              <a:t> (SUD).</a:t>
            </a:r>
          </a:p>
          <a:p>
            <a:endParaRPr lang="it-IT" sz="1200" kern="1200" dirty="0">
              <a:solidFill>
                <a:schemeClr val="tx1"/>
              </a:solidFill>
              <a:effectLst/>
              <a:latin typeface="+mn-lt"/>
              <a:ea typeface="+mn-ea"/>
              <a:cs typeface="+mn-cs"/>
            </a:endParaRPr>
          </a:p>
          <a:p>
            <a:endParaRPr lang="it-IT" dirty="0"/>
          </a:p>
        </p:txBody>
      </p:sp>
      <p:sp>
        <p:nvSpPr>
          <p:cNvPr id="4" name="Segnaposto numero diapositiva 3">
            <a:extLst>
              <a:ext uri="{FF2B5EF4-FFF2-40B4-BE49-F238E27FC236}">
                <a16:creationId xmlns:a16="http://schemas.microsoft.com/office/drawing/2014/main" id="{9EF9CBCC-3966-8B9F-8218-2262F56DA709}"/>
              </a:ext>
            </a:extLst>
          </p:cNvPr>
          <p:cNvSpPr>
            <a:spLocks noGrp="1"/>
          </p:cNvSpPr>
          <p:nvPr>
            <p:ph type="sldNum" sz="quarter" idx="5"/>
          </p:nvPr>
        </p:nvSpPr>
        <p:spPr/>
        <p:txBody>
          <a:bodyPr/>
          <a:lstStyle/>
          <a:p>
            <a:pPr rtl="0"/>
            <a:fld id="{284ECAD9-32EE-4091-BDA5-6BD15ACC5E58}" type="slidenum">
              <a:rPr lang="it-IT" noProof="0" smtClean="0"/>
              <a:t>7</a:t>
            </a:fld>
            <a:endParaRPr lang="it-IT" noProof="0" dirty="0"/>
          </a:p>
        </p:txBody>
      </p:sp>
    </p:spTree>
    <p:extLst>
      <p:ext uri="{BB962C8B-B14F-4D97-AF65-F5344CB8AC3E}">
        <p14:creationId xmlns:p14="http://schemas.microsoft.com/office/powerpoint/2010/main" val="2317570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r>
              <a:rPr lang="it-IT" dirty="0"/>
              <a:t>L’obesità e una patologia cronica recidivante e per contrastare il rischio di weight </a:t>
            </a:r>
            <a:r>
              <a:rPr lang="it-IT" dirty="0" err="1"/>
              <a:t>regain</a:t>
            </a:r>
            <a:r>
              <a:rPr lang="it-IT" dirty="0"/>
              <a:t> sarà importante monitorare il paziente dal punto di vista psicologico anche nel post-chirurgico per un lungo periodo.</a:t>
            </a:r>
          </a:p>
          <a:p>
            <a:r>
              <a:rPr lang="it-IT" dirty="0"/>
              <a:t>L’approccio multidisciplinare vincente prevede  che:</a:t>
            </a:r>
          </a:p>
          <a:p>
            <a:r>
              <a:rPr lang="it-IT" dirty="0"/>
              <a:t>1)  gli interventi metabolici bariatrici siano in grado di resettare il </a:t>
            </a:r>
            <a:r>
              <a:rPr lang="it-IT" dirty="0" err="1"/>
              <a:t>setpoint</a:t>
            </a:r>
            <a:r>
              <a:rPr lang="it-IT" dirty="0"/>
              <a:t> metabolico, modificando microbiota e potenziando risposta </a:t>
            </a:r>
            <a:r>
              <a:rPr lang="it-IT" dirty="0" err="1"/>
              <a:t>incretinica</a:t>
            </a:r>
            <a:r>
              <a:rPr lang="it-IT" dirty="0"/>
              <a:t> e la trasmissione vagale.</a:t>
            </a:r>
          </a:p>
          <a:p>
            <a:r>
              <a:rPr lang="it-IT" dirty="0"/>
              <a:t>2) La farmaco terapia può essere utile a ridurre i rischi di WR per il ripresentarsi di alimentazione edonica legata alla disfunzione del circuito del </a:t>
            </a:r>
            <a:r>
              <a:rPr lang="it-IT" dirty="0" err="1"/>
              <a:t>reward</a:t>
            </a:r>
            <a:endParaRPr lang="it-IT" dirty="0"/>
          </a:p>
          <a:p>
            <a:r>
              <a:rPr lang="it-IT" dirty="0"/>
              <a:t>3) Il supporto psicologico invece agisce sui meccanismi della disregolazione emotiva, sulla ricostruzione dell’identità corporea e nel fornire strategie di coping sane. </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8</a:t>
            </a:fld>
            <a:endParaRPr lang="it-IT" noProof="0" dirty="0"/>
          </a:p>
        </p:txBody>
      </p:sp>
    </p:spTree>
    <p:extLst>
      <p:ext uri="{BB962C8B-B14F-4D97-AF65-F5344CB8AC3E}">
        <p14:creationId xmlns:p14="http://schemas.microsoft.com/office/powerpoint/2010/main" val="11956944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dirty="0">
                <a:latin typeface="Tahoma" panose="020B0604030504040204" pitchFamily="34" charset="0"/>
                <a:ea typeface="Tahoma" panose="020B0604030504040204" pitchFamily="34" charset="0"/>
                <a:cs typeface="Tahoma" panose="020B0604030504040204" pitchFamily="34" charset="0"/>
              </a:rPr>
              <a:t>CHIRURGIA BARIATRICA: FENOTIPIZZAZIONE PER MIGLIORARE GLI OUTCOME</a:t>
            </a:r>
          </a:p>
          <a:p>
            <a:r>
              <a:rPr lang="it-IT" dirty="0"/>
              <a:t>In futuro la fenotipizzazione del paziente sul piano psicologico alimentare e metabolico potrà essere utile per guidare la scelta chirurgica anche considerando gli effetti dei diversi interventi sull’GBA.</a:t>
            </a:r>
          </a:p>
          <a:p>
            <a:pPr marL="0" marR="0" lvl="0" indent="0" algn="l" defTabSz="914400" rtl="0" eaLnBrk="1" fontAlgn="auto" latinLnBrk="0" hangingPunct="1">
              <a:lnSpc>
                <a:spcPct val="100000"/>
              </a:lnSpc>
              <a:spcBef>
                <a:spcPts val="0"/>
              </a:spcBef>
              <a:spcAft>
                <a:spcPts val="0"/>
              </a:spcAft>
              <a:buClrTx/>
              <a:buSzTx/>
              <a:buFontTx/>
              <a:buNone/>
              <a:tabLst/>
              <a:defRPr/>
            </a:pPr>
            <a:r>
              <a:rPr lang="it-IT" sz="1200" kern="1200" dirty="0">
                <a:solidFill>
                  <a:schemeClr val="tx1"/>
                </a:solidFill>
                <a:effectLst/>
                <a:latin typeface="+mn-lt"/>
                <a:ea typeface="+mn-ea"/>
                <a:cs typeface="+mn-cs"/>
              </a:rPr>
              <a:t>Un paziente diabetico, con BMI alto ma senza </a:t>
            </a:r>
            <a:r>
              <a:rPr lang="it-IT" sz="1200" kern="1200" dirty="0" err="1">
                <a:solidFill>
                  <a:schemeClr val="tx1"/>
                </a:solidFill>
                <a:effectLst/>
                <a:latin typeface="+mn-lt"/>
                <a:ea typeface="+mn-ea"/>
                <a:cs typeface="+mn-cs"/>
              </a:rPr>
              <a:t>emotional</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eating</a:t>
            </a:r>
            <a:r>
              <a:rPr lang="it-IT" sz="1200" kern="1200" dirty="0">
                <a:solidFill>
                  <a:schemeClr val="tx1"/>
                </a:solidFill>
                <a:effectLst/>
                <a:latin typeface="+mn-lt"/>
                <a:ea typeface="+mn-ea"/>
                <a:cs typeface="+mn-cs"/>
              </a:rPr>
              <a:t> o food </a:t>
            </a:r>
            <a:r>
              <a:rPr lang="it-IT" sz="1200" kern="1200" dirty="0" err="1">
                <a:solidFill>
                  <a:schemeClr val="tx1"/>
                </a:solidFill>
                <a:effectLst/>
                <a:latin typeface="+mn-lt"/>
                <a:ea typeface="+mn-ea"/>
                <a:cs typeface="+mn-cs"/>
              </a:rPr>
              <a:t>addiction</a:t>
            </a:r>
            <a:r>
              <a:rPr lang="it-IT" sz="1200" kern="1200" dirty="0">
                <a:solidFill>
                  <a:schemeClr val="tx1"/>
                </a:solidFill>
                <a:effectLst/>
                <a:latin typeface="+mn-lt"/>
                <a:ea typeface="+mn-ea"/>
                <a:cs typeface="+mn-cs"/>
              </a:rPr>
              <a:t>, può beneficiare maggiormente di un bypass, un OAGB o una SASI, che massimizzano la risposta </a:t>
            </a:r>
            <a:r>
              <a:rPr lang="it-IT" sz="1200" kern="1200" dirty="0" err="1">
                <a:solidFill>
                  <a:schemeClr val="tx1"/>
                </a:solidFill>
                <a:effectLst/>
                <a:latin typeface="+mn-lt"/>
                <a:ea typeface="+mn-ea"/>
                <a:cs typeface="+mn-cs"/>
              </a:rPr>
              <a:t>incretinica</a:t>
            </a:r>
            <a:r>
              <a:rPr lang="it-IT" sz="1200" kern="1200" dirty="0">
                <a:solidFill>
                  <a:schemeClr val="tx1"/>
                </a:solidFill>
                <a:effectLst/>
                <a:latin typeface="+mn-lt"/>
                <a:ea typeface="+mn-ea"/>
                <a:cs typeface="+mn-cs"/>
              </a:rPr>
              <a:t>. Un mangiatore prandiale volumetrico, che mangia molto ai pasti ma non fuori pasto, potrebbe trovare più indicata una sleeve </a:t>
            </a:r>
            <a:r>
              <a:rPr lang="it-IT" sz="1200" kern="1200" dirty="0" err="1">
                <a:solidFill>
                  <a:schemeClr val="tx1"/>
                </a:solidFill>
                <a:effectLst/>
                <a:latin typeface="+mn-lt"/>
                <a:ea typeface="+mn-ea"/>
                <a:cs typeface="+mn-cs"/>
              </a:rPr>
              <a:t>gastrectomy</a:t>
            </a:r>
            <a:r>
              <a:rPr lang="it-IT" sz="1200" kern="1200" dirty="0">
                <a:solidFill>
                  <a:schemeClr val="tx1"/>
                </a:solidFill>
                <a:effectLst/>
                <a:latin typeface="+mn-lt"/>
                <a:ea typeface="+mn-ea"/>
                <a:cs typeface="+mn-cs"/>
              </a:rPr>
              <a:t>. Un paziente con </a:t>
            </a:r>
            <a:r>
              <a:rPr lang="it-IT" sz="1200" kern="1200" dirty="0" err="1">
                <a:solidFill>
                  <a:schemeClr val="tx1"/>
                </a:solidFill>
                <a:effectLst/>
                <a:latin typeface="+mn-lt"/>
                <a:ea typeface="+mn-ea"/>
                <a:cs typeface="+mn-cs"/>
              </a:rPr>
              <a:t>binge</a:t>
            </a:r>
            <a:r>
              <a:rPr lang="it-IT" sz="1200" kern="1200" dirty="0">
                <a:solidFill>
                  <a:schemeClr val="tx1"/>
                </a:solidFill>
                <a:effectLst/>
                <a:latin typeface="+mn-lt"/>
                <a:ea typeface="+mn-ea"/>
                <a:cs typeface="+mn-cs"/>
              </a:rPr>
              <a:t> </a:t>
            </a:r>
            <a:r>
              <a:rPr lang="it-IT" sz="1200" kern="1200" dirty="0" err="1">
                <a:solidFill>
                  <a:schemeClr val="tx1"/>
                </a:solidFill>
                <a:effectLst/>
                <a:latin typeface="+mn-lt"/>
                <a:ea typeface="+mn-ea"/>
                <a:cs typeface="+mn-cs"/>
              </a:rPr>
              <a:t>eating</a:t>
            </a:r>
            <a:r>
              <a:rPr lang="it-IT" sz="1200" kern="1200" dirty="0">
                <a:solidFill>
                  <a:schemeClr val="tx1"/>
                </a:solidFill>
                <a:effectLst/>
                <a:latin typeface="+mn-lt"/>
                <a:ea typeface="+mn-ea"/>
                <a:cs typeface="+mn-cs"/>
              </a:rPr>
              <a:t> disorder potrebbe invece beneficiare più di un bypass che di una sleeve, per i suoi effetti superiori sul sistema edonico.</a:t>
            </a:r>
          </a:p>
          <a:p>
            <a:endParaRPr lang="it-IT" dirty="0"/>
          </a:p>
        </p:txBody>
      </p:sp>
      <p:sp>
        <p:nvSpPr>
          <p:cNvPr id="4" name="Segnaposto numero diapositiva 3"/>
          <p:cNvSpPr>
            <a:spLocks noGrp="1"/>
          </p:cNvSpPr>
          <p:nvPr>
            <p:ph type="sldNum" sz="quarter" idx="5"/>
          </p:nvPr>
        </p:nvSpPr>
        <p:spPr/>
        <p:txBody>
          <a:bodyPr/>
          <a:lstStyle/>
          <a:p>
            <a:pPr rtl="0"/>
            <a:fld id="{284ECAD9-32EE-4091-BDA5-6BD15ACC5E58}" type="slidenum">
              <a:rPr lang="it-IT" noProof="0" smtClean="0"/>
              <a:t>9</a:t>
            </a:fld>
            <a:endParaRPr lang="it-IT" noProof="0" dirty="0"/>
          </a:p>
        </p:txBody>
      </p:sp>
    </p:spTree>
    <p:extLst>
      <p:ext uri="{BB962C8B-B14F-4D97-AF65-F5344CB8AC3E}">
        <p14:creationId xmlns:p14="http://schemas.microsoft.com/office/powerpoint/2010/main" val="22334239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Diapositiva titolo">
    <p:spTree>
      <p:nvGrpSpPr>
        <p:cNvPr id="1" name=""/>
        <p:cNvGrpSpPr/>
        <p:nvPr/>
      </p:nvGrpSpPr>
      <p:grpSpPr>
        <a:xfrm>
          <a:off x="0" y="0"/>
          <a:ext cx="0" cy="0"/>
          <a:chOff x="0" y="0"/>
          <a:chExt cx="0" cy="0"/>
        </a:xfrm>
      </p:grpSpPr>
      <p:sp>
        <p:nvSpPr>
          <p:cNvPr id="11" name="Segnaposto immagine 9">
            <a:extLst>
              <a:ext uri="{FF2B5EF4-FFF2-40B4-BE49-F238E27FC236}">
                <a16:creationId xmlns:a16="http://schemas.microsoft.com/office/drawing/2014/main" id="{D1D313A2-A4D4-40DF-A0C2-C29F64168525}"/>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54DB44FF-F9B4-4E5D-9888-DD07079D4562}" type="datetime1">
              <a:rPr lang="it-IT" noProof="0" smtClean="0"/>
              <a:t>18/09/26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3" name="Sottotitolo 2"/>
          <p:cNvSpPr>
            <a:spLocks noGrp="1"/>
          </p:cNvSpPr>
          <p:nvPr>
            <p:ph type="subTitle" idx="1"/>
          </p:nvPr>
        </p:nvSpPr>
        <p:spPr>
          <a:xfrm>
            <a:off x="1212850" y="4508500"/>
            <a:ext cx="5118100" cy="1279652"/>
          </a:xfrm>
        </p:spPr>
        <p:txBody>
          <a:bodyPr lIns="91440" rIns="91440" rtlCol="0">
            <a:normAutofit/>
          </a:bodyPr>
          <a:lstStyle>
            <a:lvl1pPr marL="0" indent="0" algn="l">
              <a:buNone/>
              <a:defRPr sz="2400" cap="all" spc="200" baseline="0">
                <a:solidFill>
                  <a:schemeClr val="bg1"/>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a:t>Fare clic per modificare lo stile del sottotitolo dello schema</a:t>
            </a:r>
            <a:endParaRPr lang="it-IT" noProof="0" dirty="0"/>
          </a:p>
        </p:txBody>
      </p:sp>
      <p:sp>
        <p:nvSpPr>
          <p:cNvPr id="2" name="Titolo 1"/>
          <p:cNvSpPr>
            <a:spLocks noGrp="1"/>
          </p:cNvSpPr>
          <p:nvPr>
            <p:ph type="ctrTitle"/>
          </p:nvPr>
        </p:nvSpPr>
        <p:spPr>
          <a:xfrm>
            <a:off x="1212850" y="2057400"/>
            <a:ext cx="5118100" cy="1929066"/>
          </a:xfrm>
        </p:spPr>
        <p:txBody>
          <a:bodyPr rtlCol="0" anchor="b">
            <a:noAutofit/>
          </a:bodyPr>
          <a:lstStyle>
            <a:lvl1pPr algn="l">
              <a:lnSpc>
                <a:spcPct val="90000"/>
              </a:lnSpc>
              <a:defRPr sz="5400" b="1" spc="-50" baseline="0">
                <a:solidFill>
                  <a:schemeClr val="bg1"/>
                </a:solidFill>
                <a:latin typeface="+mn-lt"/>
              </a:defRPr>
            </a:lvl1pPr>
          </a:lstStyle>
          <a:p>
            <a:pPr rtl="0"/>
            <a:r>
              <a:rPr lang="it-IT" noProof="0"/>
              <a:t>Fare clic per modificare lo stile del titolo dello schema</a:t>
            </a:r>
            <a:endParaRPr lang="it-IT" noProof="0" dirty="0"/>
          </a:p>
        </p:txBody>
      </p:sp>
    </p:spTree>
    <p:extLst>
      <p:ext uri="{BB962C8B-B14F-4D97-AF65-F5344CB8AC3E}">
        <p14:creationId xmlns:p14="http://schemas.microsoft.com/office/powerpoint/2010/main" val="672700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Diapositiva titolo">
    <p:spTree>
      <p:nvGrpSpPr>
        <p:cNvPr id="1" name=""/>
        <p:cNvGrpSpPr/>
        <p:nvPr/>
      </p:nvGrpSpPr>
      <p:grpSpPr>
        <a:xfrm>
          <a:off x="0" y="0"/>
          <a:ext cx="0" cy="0"/>
          <a:chOff x="0" y="0"/>
          <a:chExt cx="0" cy="0"/>
        </a:xfrm>
      </p:grpSpPr>
      <p:sp>
        <p:nvSpPr>
          <p:cNvPr id="13" name="Parallelogramma 14">
            <a:extLst>
              <a:ext uri="{FF2B5EF4-FFF2-40B4-BE49-F238E27FC236}">
                <a16:creationId xmlns:a16="http://schemas.microsoft.com/office/drawing/2014/main" id="{F5AA8A10-E19C-430B-9D5D-8D12F92BFEC5}"/>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12" name="Rettangolo 11">
            <a:extLst>
              <a:ext uri="{FF2B5EF4-FFF2-40B4-BE49-F238E27FC236}">
                <a16:creationId xmlns:a16="http://schemas.microsoft.com/office/drawing/2014/main" id="{A7C93D4F-3003-4D58-9AFB-356A0F800F42}"/>
              </a:ext>
            </a:extLst>
          </p:cNvPr>
          <p:cNvSpPr/>
          <p:nvPr userDrawn="1"/>
        </p:nvSpPr>
        <p:spPr>
          <a:xfrm>
            <a:off x="5060941" y="0"/>
            <a:ext cx="153926" cy="685800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data 3">
            <a:extLst>
              <a:ext uri="{FF2B5EF4-FFF2-40B4-BE49-F238E27FC236}">
                <a16:creationId xmlns:a16="http://schemas.microsoft.com/office/drawing/2014/main" id="{9925CCF1-92C0-4AF3-BFAF-4921631915AB}"/>
              </a:ext>
            </a:extLst>
          </p:cNvPr>
          <p:cNvSpPr>
            <a:spLocks noGrp="1"/>
          </p:cNvSpPr>
          <p:nvPr>
            <p:ph type="dt" sz="half" idx="10"/>
          </p:nvPr>
        </p:nvSpPr>
        <p:spPr/>
        <p:txBody>
          <a:bodyPr rtlCol="0"/>
          <a:lstStyle/>
          <a:p>
            <a:pPr rtl="0"/>
            <a:fld id="{C3F388D4-15DF-446A-91AA-72876CD48301}" type="datetime1">
              <a:rPr lang="it-IT" noProof="0" smtClean="0"/>
              <a:t>18/09/26</a:t>
            </a:fld>
            <a:endParaRPr lang="it-IT" noProof="0" dirty="0"/>
          </a:p>
        </p:txBody>
      </p:sp>
      <p:sp>
        <p:nvSpPr>
          <p:cNvPr id="5" name="Segnaposto piè di pagina 4">
            <a:extLst>
              <a:ext uri="{FF2B5EF4-FFF2-40B4-BE49-F238E27FC236}">
                <a16:creationId xmlns:a16="http://schemas.microsoft.com/office/drawing/2014/main" id="{051A78A9-3DFF-4937-A9F2-5D8CF495F367}"/>
              </a:ext>
            </a:extLst>
          </p:cNvPr>
          <p:cNvSpPr>
            <a:spLocks noGrp="1"/>
          </p:cNvSpPr>
          <p:nvPr>
            <p:ph type="ftr" sz="quarter" idx="11"/>
          </p:nvPr>
        </p:nvSpPr>
        <p:spPr/>
        <p:txBody>
          <a:bodyPr rtlCol="0"/>
          <a:lstStyle/>
          <a:p>
            <a:pPr rtl="0"/>
            <a:r>
              <a:rPr lang="it-IT" noProof="0" dirty="0"/>
              <a:t>Piè di pagina</a:t>
            </a:r>
          </a:p>
        </p:txBody>
      </p:sp>
      <p:sp>
        <p:nvSpPr>
          <p:cNvPr id="6" name="Segnaposto numero diapositiva 5">
            <a:extLst>
              <a:ext uri="{FF2B5EF4-FFF2-40B4-BE49-F238E27FC236}">
                <a16:creationId xmlns:a16="http://schemas.microsoft.com/office/drawing/2014/main" id="{5FAEB271-5CC0-4759-BC6E-8BE53AB227C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2" name="Titolo 1"/>
          <p:cNvSpPr>
            <a:spLocks noGrp="1"/>
          </p:cNvSpPr>
          <p:nvPr>
            <p:ph type="ctrTitle"/>
          </p:nvPr>
        </p:nvSpPr>
        <p:spPr>
          <a:xfrm>
            <a:off x="6629400" y="758952"/>
            <a:ext cx="4526280" cy="3227514"/>
          </a:xfrm>
        </p:spPr>
        <p:txBody>
          <a:bodyPr rtlCol="0" anchor="b">
            <a:normAutofit/>
          </a:bodyPr>
          <a:lstStyle>
            <a:lvl1pPr algn="l">
              <a:lnSpc>
                <a:spcPct val="90000"/>
              </a:lnSpc>
              <a:defRPr sz="6000" b="1" spc="-50" baseline="0">
                <a:solidFill>
                  <a:srgbClr val="374D81"/>
                </a:solidFill>
                <a:latin typeface="+mn-lt"/>
              </a:defRPr>
            </a:lvl1pPr>
          </a:lstStyle>
          <a:p>
            <a:pPr rtl="0"/>
            <a:r>
              <a:rPr lang="it-IT" noProof="0" dirty="0"/>
              <a:t>Fare clic per modificare lo stile del titolo dello schema</a:t>
            </a:r>
          </a:p>
        </p:txBody>
      </p:sp>
      <p:sp>
        <p:nvSpPr>
          <p:cNvPr id="3" name="Sottotitolo 2"/>
          <p:cNvSpPr>
            <a:spLocks noGrp="1"/>
          </p:cNvSpPr>
          <p:nvPr>
            <p:ph type="subTitle" idx="1"/>
          </p:nvPr>
        </p:nvSpPr>
        <p:spPr>
          <a:xfrm>
            <a:off x="6632171" y="4508500"/>
            <a:ext cx="4526280" cy="1279652"/>
          </a:xfrm>
        </p:spPr>
        <p:txBody>
          <a:bodyPr lIns="91440" rIns="91440" rtlCol="0">
            <a:normAutofit/>
          </a:bodyPr>
          <a:lstStyle>
            <a:lvl1pPr marL="0" indent="0" algn="l">
              <a:buNone/>
              <a:defRPr sz="2400" b="1" cap="all" spc="200" baseline="0">
                <a:solidFill>
                  <a:srgbClr val="738AC3"/>
                </a:solidFill>
                <a:latin typeface="+mn-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pPr rtl="0"/>
            <a:r>
              <a:rPr lang="it-IT" noProof="0" dirty="0"/>
              <a:t>Fare clic per modificare lo stile del sottotitolo dello schema</a:t>
            </a:r>
          </a:p>
        </p:txBody>
      </p:sp>
      <p:sp>
        <p:nvSpPr>
          <p:cNvPr id="11" name="Rettangolo 10">
            <a:extLst>
              <a:ext uri="{FF2B5EF4-FFF2-40B4-BE49-F238E27FC236}">
                <a16:creationId xmlns:a16="http://schemas.microsoft.com/office/drawing/2014/main" id="{6D3E1BBA-670B-4CAE-B839-50ADB23DDBC6}"/>
              </a:ext>
            </a:extLst>
          </p:cNvPr>
          <p:cNvSpPr/>
          <p:nvPr userDrawn="1"/>
        </p:nvSpPr>
        <p:spPr>
          <a:xfrm>
            <a:off x="4984836" y="3841"/>
            <a:ext cx="153926"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663938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74542C42-F0C8-417A-980A-09B6C1CD6C24}"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062CA021-2578-47CB-822C-BDDFF7223B28}"/>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0182784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Intestazione sezione">
    <p:bg>
      <p:bgPr>
        <a:solidFill>
          <a:schemeClr val="bg1"/>
        </a:solidFill>
        <a:effectLst/>
      </p:bgPr>
    </p:bg>
    <p:spTree>
      <p:nvGrpSpPr>
        <p:cNvPr id="1" name=""/>
        <p:cNvGrpSpPr/>
        <p:nvPr/>
      </p:nvGrpSpPr>
      <p:grpSpPr>
        <a:xfrm>
          <a:off x="0" y="0"/>
          <a:ext cx="0" cy="0"/>
          <a:chOff x="0" y="0"/>
          <a:chExt cx="0" cy="0"/>
        </a:xfrm>
      </p:grpSpPr>
      <p:sp>
        <p:nvSpPr>
          <p:cNvPr id="15" name="Parallelogramma 14">
            <a:extLst>
              <a:ext uri="{FF2B5EF4-FFF2-40B4-BE49-F238E27FC236}">
                <a16:creationId xmlns:a16="http://schemas.microsoft.com/office/drawing/2014/main" id="{98B82A56-7790-48EC-983D-AB8F703699B2}"/>
              </a:ext>
            </a:extLst>
          </p:cNvPr>
          <p:cNvSpPr/>
          <p:nvPr userDrawn="1"/>
        </p:nvSpPr>
        <p:spPr>
          <a:xfrm>
            <a:off x="7972121"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1D72669-6745-4AA0-A173-7F6CEB97CF08}"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63119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2451099"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2641599" y="3746500"/>
            <a:ext cx="8331202" cy="1308100"/>
          </a:xfrm>
        </p:spPr>
        <p:txBody>
          <a:bodyPr rtlCol="0" anchor="b" anchorCtr="0">
            <a:noAutofit/>
          </a:bodyPr>
          <a:lstStyle>
            <a:lvl1pP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2641600" y="5219700"/>
            <a:ext cx="8331201" cy="586740"/>
          </a:xfrm>
        </p:spPr>
        <p:txBody>
          <a:bodyPr lIns="91440" rIns="91440" rtlCol="0" anchor="t" anchorCtr="0">
            <a:normAutofit/>
          </a:bodyPr>
          <a:lstStyle>
            <a:lvl1pPr marL="0" indent="0">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7528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5969842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1_Intestazione della sezione">
    <p:bg>
      <p:bgPr>
        <a:solidFill>
          <a:schemeClr val="bg1"/>
        </a:solidFill>
        <a:effectLst/>
      </p:bgPr>
    </p:bg>
    <p:spTree>
      <p:nvGrpSpPr>
        <p:cNvPr id="1" name=""/>
        <p:cNvGrpSpPr/>
        <p:nvPr/>
      </p:nvGrpSpPr>
      <p:grpSpPr>
        <a:xfrm>
          <a:off x="0" y="0"/>
          <a:ext cx="0" cy="0"/>
          <a:chOff x="0" y="0"/>
          <a:chExt cx="0" cy="0"/>
        </a:xfrm>
      </p:grpSpPr>
      <p:sp>
        <p:nvSpPr>
          <p:cNvPr id="7" name="Segnaposto data 6">
            <a:extLst>
              <a:ext uri="{FF2B5EF4-FFF2-40B4-BE49-F238E27FC236}">
                <a16:creationId xmlns:a16="http://schemas.microsoft.com/office/drawing/2014/main" id="{AAF2E137-EC28-48F8-9198-1F02539029B6}"/>
              </a:ext>
            </a:extLst>
          </p:cNvPr>
          <p:cNvSpPr>
            <a:spLocks noGrp="1"/>
          </p:cNvSpPr>
          <p:nvPr>
            <p:ph type="dt" sz="half" idx="10"/>
          </p:nvPr>
        </p:nvSpPr>
        <p:spPr/>
        <p:txBody>
          <a:bodyPr rtlCol="0"/>
          <a:lstStyle>
            <a:lvl1pPr>
              <a:defRPr>
                <a:solidFill>
                  <a:schemeClr val="tx1">
                    <a:lumMod val="75000"/>
                    <a:lumOff val="25000"/>
                  </a:schemeClr>
                </a:solidFill>
              </a:defRPr>
            </a:lvl1pPr>
          </a:lstStyle>
          <a:p>
            <a:pPr rtl="0"/>
            <a:fld id="{081A99FD-A18D-4AC6-92B0-69E29E35743B}"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189422CD-6F62-4DD6-89EF-07A60B42D219}"/>
              </a:ext>
            </a:extLst>
          </p:cNvPr>
          <p:cNvSpPr>
            <a:spLocks noGrp="1"/>
          </p:cNvSpPr>
          <p:nvPr>
            <p:ph type="ftr" sz="quarter" idx="11"/>
          </p:nvPr>
        </p:nvSpPr>
        <p:spPr/>
        <p:txBody>
          <a:bodyPr rtlCol="0"/>
          <a:lstStyle>
            <a:lvl1pPr>
              <a:defRPr>
                <a:solidFill>
                  <a:schemeClr val="tx1">
                    <a:lumMod val="75000"/>
                    <a:lumOff val="25000"/>
                  </a:schemeClr>
                </a:solidFill>
              </a:defRPr>
            </a:lvl1pPr>
          </a:lstStyle>
          <a:p>
            <a:pPr rtl="0"/>
            <a:r>
              <a:rPr lang="it-IT" noProof="0" dirty="0"/>
              <a:t>Piè di pagina</a:t>
            </a:r>
          </a:p>
        </p:txBody>
      </p:sp>
      <p:sp>
        <p:nvSpPr>
          <p:cNvPr id="11" name="Segnaposto numero diapositiva 10">
            <a:extLst>
              <a:ext uri="{FF2B5EF4-FFF2-40B4-BE49-F238E27FC236}">
                <a16:creationId xmlns:a16="http://schemas.microsoft.com/office/drawing/2014/main" id="{69C6AFF8-42B4-4D05-969B-9F5FB3355555}"/>
              </a:ext>
            </a:extLst>
          </p:cNvPr>
          <p:cNvSpPr>
            <a:spLocks noGrp="1"/>
          </p:cNvSpPr>
          <p:nvPr>
            <p:ph type="sldNum" sz="quarter" idx="12"/>
          </p:nvPr>
        </p:nvSpPr>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2" name="Segnaposto immagine 9">
            <a:extLst>
              <a:ext uri="{FF2B5EF4-FFF2-40B4-BE49-F238E27FC236}">
                <a16:creationId xmlns:a16="http://schemas.microsoft.com/office/drawing/2014/main" id="{E76B772A-7600-4ECE-B5A2-34827D4C7103}"/>
              </a:ext>
            </a:extLst>
          </p:cNvPr>
          <p:cNvSpPr>
            <a:spLocks noGrp="1"/>
          </p:cNvSpPr>
          <p:nvPr>
            <p:ph type="pic" sz="quarter" idx="13"/>
          </p:nvPr>
        </p:nvSpPr>
        <p:spPr>
          <a:xfrm>
            <a:off x="0" y="0"/>
            <a:ext cx="12192000" cy="6858000"/>
          </a:xfrm>
        </p:spPr>
        <p:txBody>
          <a:bodyPr rtlCol="0"/>
          <a:lstStyle/>
          <a:p>
            <a:pPr rtl="0"/>
            <a:r>
              <a:rPr lang="it-IT" noProof="0"/>
              <a:t>Fare clic sull'icona per inserire un'immagine</a:t>
            </a:r>
            <a:endParaRPr lang="it-IT" noProof="0" dirty="0"/>
          </a:p>
        </p:txBody>
      </p:sp>
      <p:sp>
        <p:nvSpPr>
          <p:cNvPr id="13" name="Rettangolo 12">
            <a:extLst>
              <a:ext uri="{FF2B5EF4-FFF2-40B4-BE49-F238E27FC236}">
                <a16:creationId xmlns:a16="http://schemas.microsoft.com/office/drawing/2014/main" id="{33820398-8D1F-4543-ABA0-7A67C38769B3}"/>
              </a:ext>
            </a:extLst>
          </p:cNvPr>
          <p:cNvSpPr/>
          <p:nvPr userDrawn="1"/>
        </p:nvSpPr>
        <p:spPr>
          <a:xfrm>
            <a:off x="1735138" y="3568700"/>
            <a:ext cx="8721725" cy="23082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rtl="0"/>
            <a:endParaRPr lang="it-IT" sz="1400" noProof="0" dirty="0"/>
          </a:p>
        </p:txBody>
      </p:sp>
      <p:sp>
        <p:nvSpPr>
          <p:cNvPr id="2" name="Titolo 1"/>
          <p:cNvSpPr>
            <a:spLocks noGrp="1"/>
          </p:cNvSpPr>
          <p:nvPr>
            <p:ph type="title"/>
          </p:nvPr>
        </p:nvSpPr>
        <p:spPr>
          <a:xfrm>
            <a:off x="1930399" y="3746500"/>
            <a:ext cx="8331202" cy="1308100"/>
          </a:xfrm>
        </p:spPr>
        <p:txBody>
          <a:bodyPr rtlCol="0" anchor="b" anchorCtr="0">
            <a:noAutofit/>
          </a:bodyPr>
          <a:lstStyle>
            <a:lvl1pPr algn="ctr">
              <a:lnSpc>
                <a:spcPct val="90000"/>
              </a:lnSpc>
              <a:defRPr sz="4800" b="1">
                <a:solidFill>
                  <a:schemeClr val="bg1"/>
                </a:solidFill>
                <a:latin typeface="+mn-lt"/>
              </a:defRPr>
            </a:lvl1pPr>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930400" y="5219700"/>
            <a:ext cx="8331201" cy="586740"/>
          </a:xfrm>
        </p:spPr>
        <p:txBody>
          <a:bodyPr lIns="91440" rIns="91440" rtlCol="0" anchor="t" anchorCtr="0">
            <a:normAutofit/>
          </a:bodyPr>
          <a:lstStyle>
            <a:lvl1pPr marL="0" indent="0" algn="ctr">
              <a:buNone/>
              <a:defRPr sz="2400" cap="all" spc="200" baseline="0">
                <a:solidFill>
                  <a:schemeClr val="bg1"/>
                </a:solidFill>
                <a:latin typeface="+mn-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it-IT" noProof="0"/>
              <a:t>Fare clic per modificare gli stili del testo dello schema</a:t>
            </a:r>
          </a:p>
        </p:txBody>
      </p:sp>
      <p:sp>
        <p:nvSpPr>
          <p:cNvPr id="14" name="Rettangolo 13">
            <a:extLst>
              <a:ext uri="{FF2B5EF4-FFF2-40B4-BE49-F238E27FC236}">
                <a16:creationId xmlns:a16="http://schemas.microsoft.com/office/drawing/2014/main" id="{45757C57-BBBA-44C6-9A4D-12F5D1E400AA}"/>
              </a:ext>
            </a:extLst>
          </p:cNvPr>
          <p:cNvSpPr/>
          <p:nvPr userDrawn="1"/>
        </p:nvSpPr>
        <p:spPr>
          <a:xfrm>
            <a:off x="3536950" y="3469101"/>
            <a:ext cx="511810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766489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olo 7"/>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sz="half" idx="1"/>
          </p:nvPr>
        </p:nvSpPr>
        <p:spPr>
          <a:xfrm>
            <a:off x="1097280" y="2120900"/>
            <a:ext cx="4639736" cy="3748193"/>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contenuto 3"/>
          <p:cNvSpPr>
            <a:spLocks noGrp="1"/>
          </p:cNvSpPr>
          <p:nvPr>
            <p:ph sz="half" idx="2"/>
          </p:nvPr>
        </p:nvSpPr>
        <p:spPr>
          <a:xfrm>
            <a:off x="6515944" y="2120900"/>
            <a:ext cx="4639736" cy="3748194"/>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5782D47D-B0DC-4C40-BCC6-BBBA32584A38}"/>
              </a:ext>
            </a:extLst>
          </p:cNvPr>
          <p:cNvSpPr>
            <a:spLocks noGrp="1"/>
          </p:cNvSpPr>
          <p:nvPr>
            <p:ph type="dt" sz="half" idx="10"/>
          </p:nvPr>
        </p:nvSpPr>
        <p:spPr/>
        <p:txBody>
          <a:bodyPr rtlCol="0"/>
          <a:lstStyle/>
          <a:p>
            <a:pPr rtl="0"/>
            <a:fld id="{43B79944-34CF-4A72-AC1B-909189585767}" type="datetime1">
              <a:rPr lang="it-IT" noProof="0" smtClean="0"/>
              <a:t>18/09/26</a:t>
            </a:fld>
            <a:endParaRPr lang="it-IT" noProof="0" dirty="0"/>
          </a:p>
        </p:txBody>
      </p:sp>
      <p:sp>
        <p:nvSpPr>
          <p:cNvPr id="9" name="Segnaposto piè di pagina 8">
            <a:extLst>
              <a:ext uri="{FF2B5EF4-FFF2-40B4-BE49-F238E27FC236}">
                <a16:creationId xmlns:a16="http://schemas.microsoft.com/office/drawing/2014/main" id="{4690D34E-7EBD-44B2-83CA-4C126A18D7EF}"/>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2AC511A1-9BBD-42DE-92FB-2AF44F8E97A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33879728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olo 9"/>
          <p:cNvSpPr>
            <a:spLocks noGrp="1"/>
          </p:cNvSpPr>
          <p:nvPr>
            <p:ph type="title"/>
          </p:nvPr>
        </p:nvSpPr>
        <p:spPr>
          <a:xfrm>
            <a:off x="1097280" y="286603"/>
            <a:ext cx="10058400" cy="1450757"/>
          </a:xfrm>
        </p:spPr>
        <p:txBody>
          <a:bodyPr rtlCol="0"/>
          <a:lstStyle/>
          <a:p>
            <a:pPr rtl="0"/>
            <a:r>
              <a:rPr lang="it-IT" noProof="0"/>
              <a:t>Fare clic per modificare lo stile del titolo dello schema</a:t>
            </a:r>
            <a:endParaRPr lang="it-IT" noProof="0" dirty="0"/>
          </a:p>
        </p:txBody>
      </p:sp>
      <p:sp>
        <p:nvSpPr>
          <p:cNvPr id="3" name="Segnaposto testo 2"/>
          <p:cNvSpPr>
            <a:spLocks noGrp="1"/>
          </p:cNvSpPr>
          <p:nvPr>
            <p:ph type="body" idx="1"/>
          </p:nvPr>
        </p:nvSpPr>
        <p:spPr>
          <a:xfrm>
            <a:off x="1097280" y="2057400"/>
            <a:ext cx="4639736" cy="736282"/>
          </a:xfrm>
        </p:spPr>
        <p:txBody>
          <a:bodyPr lIns="91440" rIns="91440" rtlCol="0" anchor="ctr">
            <a:noAutofit/>
          </a:bodyPr>
          <a:lstStyle>
            <a:lvl1pPr marL="0" indent="0" algn="l">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4" name="Segnaposto contenuto 3"/>
          <p:cNvSpPr>
            <a:spLocks noGrp="1"/>
          </p:cNvSpPr>
          <p:nvPr>
            <p:ph sz="half" idx="2"/>
          </p:nvPr>
        </p:nvSpPr>
        <p:spPr>
          <a:xfrm>
            <a:off x="1186731" y="2958274"/>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5" name="Segnaposto testo 4"/>
          <p:cNvSpPr>
            <a:spLocks noGrp="1"/>
          </p:cNvSpPr>
          <p:nvPr>
            <p:ph type="body" sz="quarter" idx="3"/>
          </p:nvPr>
        </p:nvSpPr>
        <p:spPr>
          <a:xfrm>
            <a:off x="6515944" y="2057400"/>
            <a:ext cx="4639736" cy="736282"/>
          </a:xfrm>
        </p:spPr>
        <p:txBody>
          <a:bodyPr lIns="91440" rIns="91440" rtlCol="0" anchor="ctr">
            <a:noAutofit/>
          </a:bodyPr>
          <a:lstStyle>
            <a:lvl1pPr marL="0" indent="0">
              <a:buNone/>
              <a:defRPr sz="2400" b="1"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it-IT" noProof="0"/>
              <a:t>Fare clic per modificare gli stili del testo dello schema</a:t>
            </a:r>
          </a:p>
        </p:txBody>
      </p:sp>
      <p:sp>
        <p:nvSpPr>
          <p:cNvPr id="6" name="Segnaposto contenuto 5"/>
          <p:cNvSpPr>
            <a:spLocks noGrp="1"/>
          </p:cNvSpPr>
          <p:nvPr>
            <p:ph sz="quarter" idx="4"/>
          </p:nvPr>
        </p:nvSpPr>
        <p:spPr>
          <a:xfrm>
            <a:off x="6605395" y="2958273"/>
            <a:ext cx="4639736" cy="2910821"/>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2" name="Segnaposto data 1">
            <a:extLst>
              <a:ext uri="{FF2B5EF4-FFF2-40B4-BE49-F238E27FC236}">
                <a16:creationId xmlns:a16="http://schemas.microsoft.com/office/drawing/2014/main" id="{8AF8A515-AA94-45D1-9223-5C2272618D85}"/>
              </a:ext>
            </a:extLst>
          </p:cNvPr>
          <p:cNvSpPr>
            <a:spLocks noGrp="1"/>
          </p:cNvSpPr>
          <p:nvPr>
            <p:ph type="dt" sz="half" idx="10"/>
          </p:nvPr>
        </p:nvSpPr>
        <p:spPr/>
        <p:txBody>
          <a:bodyPr rtlCol="0"/>
          <a:lstStyle/>
          <a:p>
            <a:pPr rtl="0"/>
            <a:fld id="{AAAF3A87-C769-4508-A602-98056DD906C2}" type="datetime1">
              <a:rPr lang="it-IT" noProof="0" smtClean="0"/>
              <a:t>18/09/26</a:t>
            </a:fld>
            <a:endParaRPr lang="it-IT" noProof="0" dirty="0"/>
          </a:p>
        </p:txBody>
      </p:sp>
      <p:sp>
        <p:nvSpPr>
          <p:cNvPr id="11" name="Segnaposto piè di pagina 10">
            <a:extLst>
              <a:ext uri="{FF2B5EF4-FFF2-40B4-BE49-F238E27FC236}">
                <a16:creationId xmlns:a16="http://schemas.microsoft.com/office/drawing/2014/main" id="{D052F5BC-98E0-4D60-AD67-9547738B7DD4}"/>
              </a:ext>
            </a:extLst>
          </p:cNvPr>
          <p:cNvSpPr>
            <a:spLocks noGrp="1"/>
          </p:cNvSpPr>
          <p:nvPr>
            <p:ph type="ftr" sz="quarter" idx="11"/>
          </p:nvPr>
        </p:nvSpPr>
        <p:spPr/>
        <p:txBody>
          <a:bodyPr rtlCol="0"/>
          <a:lstStyle/>
          <a:p>
            <a:pPr rtl="0"/>
            <a:r>
              <a:rPr lang="it-IT" noProof="0" dirty="0"/>
              <a:t>Piè di pagina</a:t>
            </a:r>
          </a:p>
        </p:txBody>
      </p:sp>
      <p:sp>
        <p:nvSpPr>
          <p:cNvPr id="12" name="Segnaposto numero diapositiva 11">
            <a:extLst>
              <a:ext uri="{FF2B5EF4-FFF2-40B4-BE49-F238E27FC236}">
                <a16:creationId xmlns:a16="http://schemas.microsoft.com/office/drawing/2014/main" id="{A38552DC-952E-41EA-AAAF-C2187523C0B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2195941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6" name="Segnaposto data 5">
            <a:extLst>
              <a:ext uri="{FF2B5EF4-FFF2-40B4-BE49-F238E27FC236}">
                <a16:creationId xmlns:a16="http://schemas.microsoft.com/office/drawing/2014/main" id="{7392073F-158F-44A3-8913-917AFFC1BC20}"/>
              </a:ext>
            </a:extLst>
          </p:cNvPr>
          <p:cNvSpPr>
            <a:spLocks noGrp="1"/>
          </p:cNvSpPr>
          <p:nvPr>
            <p:ph type="dt" sz="half" idx="10"/>
          </p:nvPr>
        </p:nvSpPr>
        <p:spPr/>
        <p:txBody>
          <a:bodyPr rtlCol="0"/>
          <a:lstStyle/>
          <a:p>
            <a:pPr rtl="0"/>
            <a:fld id="{5F1DB439-C8A9-45DF-AFF2-9EFA3E72C152}" type="datetime1">
              <a:rPr lang="it-IT" noProof="0" smtClean="0"/>
              <a:t>18/09/26</a:t>
            </a:fld>
            <a:endParaRPr lang="it-IT" noProof="0" dirty="0"/>
          </a:p>
        </p:txBody>
      </p:sp>
      <p:sp>
        <p:nvSpPr>
          <p:cNvPr id="7" name="Segnaposto piè di pagina 6">
            <a:extLst>
              <a:ext uri="{FF2B5EF4-FFF2-40B4-BE49-F238E27FC236}">
                <a16:creationId xmlns:a16="http://schemas.microsoft.com/office/drawing/2014/main" id="{EED72207-24CA-42B7-A975-2F8E41CBA904}"/>
              </a:ext>
            </a:extLst>
          </p:cNvPr>
          <p:cNvSpPr>
            <a:spLocks noGrp="1"/>
          </p:cNvSpPr>
          <p:nvPr>
            <p:ph type="ftr" sz="quarter" idx="11"/>
          </p:nvPr>
        </p:nvSpPr>
        <p:spPr/>
        <p:txBody>
          <a:bodyPr rtlCol="0"/>
          <a:lstStyle/>
          <a:p>
            <a:pPr rtl="0"/>
            <a:r>
              <a:rPr lang="it-IT" noProof="0" dirty="0"/>
              <a:t>Piè di pagina</a:t>
            </a:r>
          </a:p>
        </p:txBody>
      </p:sp>
      <p:sp>
        <p:nvSpPr>
          <p:cNvPr id="8" name="Segnaposto numero diapositiva 7">
            <a:extLst>
              <a:ext uri="{FF2B5EF4-FFF2-40B4-BE49-F238E27FC236}">
                <a16:creationId xmlns:a16="http://schemas.microsoft.com/office/drawing/2014/main" id="{D01080F2-251A-4B88-9A62-16F46D724F83}"/>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11800130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blank" preserve="1">
  <p:cSld name="Vuoto">
    <p:spTree>
      <p:nvGrpSpPr>
        <p:cNvPr id="1" name=""/>
        <p:cNvGrpSpPr/>
        <p:nvPr/>
      </p:nvGrpSpPr>
      <p:grpSpPr>
        <a:xfrm>
          <a:off x="0" y="0"/>
          <a:ext cx="0" cy="0"/>
          <a:chOff x="0" y="0"/>
          <a:chExt cx="0" cy="0"/>
        </a:xfrm>
      </p:grpSpPr>
      <p:sp>
        <p:nvSpPr>
          <p:cNvPr id="6" name="Parallelogramma 14">
            <a:extLst>
              <a:ext uri="{FF2B5EF4-FFF2-40B4-BE49-F238E27FC236}">
                <a16:creationId xmlns:a16="http://schemas.microsoft.com/office/drawing/2014/main" id="{AF082EE3-41AA-4817-A1CC-C33DDB8F675F}"/>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piè di pagina 2">
            <a:extLst>
              <a:ext uri="{FF2B5EF4-FFF2-40B4-BE49-F238E27FC236}">
                <a16:creationId xmlns:a16="http://schemas.microsoft.com/office/drawing/2014/main" id="{05915714-6BBA-4593-8591-4E26F7D58D9F}"/>
              </a:ext>
            </a:extLst>
          </p:cNvPr>
          <p:cNvSpPr>
            <a:spLocks noGrp="1"/>
          </p:cNvSpPr>
          <p:nvPr>
            <p:ph type="ftr" sz="quarter" idx="11"/>
          </p:nvPr>
        </p:nvSpPr>
        <p:spPr>
          <a:xfrm>
            <a:off x="216130" y="6446838"/>
            <a:ext cx="4846321" cy="365125"/>
          </a:xfrm>
        </p:spPr>
        <p:txBody>
          <a:bodyPr rtlCol="0"/>
          <a:lstStyle>
            <a:lvl1pPr>
              <a:defRPr>
                <a:solidFill>
                  <a:schemeClr val="tx1">
                    <a:lumMod val="75000"/>
                    <a:lumOff val="25000"/>
                  </a:schemeClr>
                </a:solidFill>
              </a:defRPr>
            </a:lvl1pPr>
          </a:lstStyle>
          <a:p>
            <a:endParaRPr lang="it-IT" dirty="0"/>
          </a:p>
        </p:txBody>
      </p:sp>
    </p:spTree>
    <p:extLst>
      <p:ext uri="{BB962C8B-B14F-4D97-AF65-F5344CB8AC3E}">
        <p14:creationId xmlns:p14="http://schemas.microsoft.com/office/powerpoint/2010/main" val="30105073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objTx" preserve="1">
  <p:cSld name="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786383"/>
            <a:ext cx="3068833" cy="2093975"/>
          </a:xfrm>
        </p:spPr>
        <p:txBody>
          <a:bodyPr rtlCol="0" anchor="b">
            <a:normAutofit/>
          </a:bodyPr>
          <a:lstStyle>
            <a:lvl1pPr>
              <a:lnSpc>
                <a:spcPct val="90000"/>
              </a:lnSpc>
              <a:defRPr sz="3600" b="0">
                <a:solidFill>
                  <a:srgbClr val="FFFFFF"/>
                </a:solidFill>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458984" y="812800"/>
            <a:ext cx="5713841" cy="4868609"/>
          </a:xfrm>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4" name="Segnaposto testo 3"/>
          <p:cNvSpPr>
            <a:spLocks noGrp="1"/>
          </p:cNvSpPr>
          <p:nvPr>
            <p:ph type="body" sz="half" idx="2" hasCustomPrompt="1"/>
          </p:nvPr>
        </p:nvSpPr>
        <p:spPr>
          <a:xfrm>
            <a:off x="1092200" y="3043050"/>
            <a:ext cx="3068832" cy="2638359"/>
          </a:xfrm>
        </p:spPr>
        <p:txBody>
          <a:bodyPr lIns="91440" rIns="91440" rtlCol="0">
            <a:normAutofit/>
          </a:bodyPr>
          <a:lstStyle>
            <a:lvl1pPr marL="0" indent="0" rtl="0">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dirty="0"/>
              <a:t>Fare clic per modificare gli stili del testo dello schema</a:t>
            </a:r>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139700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624142"/>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251FC1-1A75-47DA-9A6E-B43CF6E86A62}" type="datetime1">
              <a:rPr lang="it-IT" noProof="0" smtClean="0"/>
              <a:t>18/09/26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cxnSp>
        <p:nvCxnSpPr>
          <p:cNvPr id="15" name="Connecteur droit 19">
            <a:extLst>
              <a:ext uri="{FF2B5EF4-FFF2-40B4-BE49-F238E27FC236}">
                <a16:creationId xmlns:a16="http://schemas.microsoft.com/office/drawing/2014/main" id="{D84C14C5-D99C-45CD-8001-AC745F4FB49B}"/>
              </a:ext>
            </a:extLst>
          </p:cNvPr>
          <p:cNvCxnSpPr>
            <a:cxnSpLocks/>
          </p:cNvCxnSpPr>
          <p:nvPr userDrawn="1"/>
        </p:nvCxnSpPr>
        <p:spPr>
          <a:xfrm flipH="1">
            <a:off x="1092200" y="6446838"/>
            <a:ext cx="1643438"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16" name="Connecteur droit 19">
            <a:extLst>
              <a:ext uri="{FF2B5EF4-FFF2-40B4-BE49-F238E27FC236}">
                <a16:creationId xmlns:a16="http://schemas.microsoft.com/office/drawing/2014/main" id="{019842DD-D0AB-4E35-9AB2-7DBB6E266120}"/>
              </a:ext>
            </a:extLst>
          </p:cNvPr>
          <p:cNvCxnSpPr>
            <a:cxnSpLocks/>
          </p:cNvCxnSpPr>
          <p:nvPr userDrawn="1"/>
        </p:nvCxnSpPr>
        <p:spPr>
          <a:xfrm flipH="1">
            <a:off x="8420100" y="6429376"/>
            <a:ext cx="1000462" cy="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cxnSp>
        <p:nvCxnSpPr>
          <p:cNvPr id="17" name="Connecteur droit 19">
            <a:extLst>
              <a:ext uri="{FF2B5EF4-FFF2-40B4-BE49-F238E27FC236}">
                <a16:creationId xmlns:a16="http://schemas.microsoft.com/office/drawing/2014/main" id="{832851A7-B301-4616-9843-9A0D06646DFD}"/>
              </a:ext>
            </a:extLst>
          </p:cNvPr>
          <p:cNvCxnSpPr>
            <a:cxnSpLocks/>
          </p:cNvCxnSpPr>
          <p:nvPr userDrawn="1"/>
        </p:nvCxnSpPr>
        <p:spPr>
          <a:xfrm flipH="1" flipV="1">
            <a:off x="10765675" y="6446838"/>
            <a:ext cx="407258" cy="6350"/>
          </a:xfrm>
          <a:prstGeom prst="line">
            <a:avLst/>
          </a:prstGeom>
          <a:ln w="28575">
            <a:solidFill>
              <a:schemeClr val="bg2"/>
            </a:solidFill>
          </a:ln>
        </p:spPr>
        <p:style>
          <a:lnRef idx="1">
            <a:schemeClr val="accent1"/>
          </a:lnRef>
          <a:fillRef idx="0">
            <a:schemeClr val="accent1"/>
          </a:fillRef>
          <a:effectRef idx="0">
            <a:schemeClr val="accent1"/>
          </a:effectRef>
          <a:fontRef idx="minor">
            <a:schemeClr val="tx1"/>
          </a:fontRef>
        </p:style>
      </p:cxnSp>
      <p:sp>
        <p:nvSpPr>
          <p:cNvPr id="5" name="Segnaposto piè di pagina 2">
            <a:extLst>
              <a:ext uri="{FF2B5EF4-FFF2-40B4-BE49-F238E27FC236}">
                <a16:creationId xmlns:a16="http://schemas.microsoft.com/office/drawing/2014/main" id="{82E39F50-459D-C3E1-C6CC-EA208D50E4FE}"/>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28892083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p:txBody>
          <a:bodyPr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354D8B55-9EA8-4B81-8E84-9B93B0A27559}"/>
              </a:ext>
            </a:extLst>
          </p:cNvPr>
          <p:cNvSpPr>
            <a:spLocks noGrp="1"/>
          </p:cNvSpPr>
          <p:nvPr>
            <p:ph type="dt" sz="half" idx="10"/>
          </p:nvPr>
        </p:nvSpPr>
        <p:spPr/>
        <p:txBody>
          <a:bodyPr rtlCol="0"/>
          <a:lstStyle/>
          <a:p>
            <a:pPr rtl="0"/>
            <a:fld id="{B74319CE-E5CF-4FF9-86AE-7437B4FD3174}" type="datetime1">
              <a:rPr lang="it-IT" noProof="0" smtClean="0"/>
              <a:t>18/09/26</a:t>
            </a:fld>
            <a:endParaRPr lang="it-IT" noProof="0" dirty="0"/>
          </a:p>
        </p:txBody>
      </p:sp>
      <p:sp>
        <p:nvSpPr>
          <p:cNvPr id="9" name="Segnaposto numero diapositiva 8">
            <a:extLst>
              <a:ext uri="{FF2B5EF4-FFF2-40B4-BE49-F238E27FC236}">
                <a16:creationId xmlns:a16="http://schemas.microsoft.com/office/drawing/2014/main" id="{C4AAB51D-4141-4682-9375-DAFD5FB9DD10}"/>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4" name="Segnaposto piè di pagina 2">
            <a:extLst>
              <a:ext uri="{FF2B5EF4-FFF2-40B4-BE49-F238E27FC236}">
                <a16:creationId xmlns:a16="http://schemas.microsoft.com/office/drawing/2014/main" id="{DC7E41FD-853D-F717-1775-E30235610CE8}"/>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2650827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1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9" name="Rettangolo 8">
            <a:extLst>
              <a:ext uri="{FF2B5EF4-FFF2-40B4-BE49-F238E27FC236}">
                <a16:creationId xmlns:a16="http://schemas.microsoft.com/office/drawing/2014/main" id="{4DC51BA7-A5A7-4A7F-A707-DBBDEA7705F3}"/>
              </a:ext>
            </a:extLst>
          </p:cNvPr>
          <p:cNvSpPr/>
          <p:nvPr userDrawn="1"/>
        </p:nvSpPr>
        <p:spPr>
          <a:xfrm>
            <a:off x="0" y="2003424"/>
            <a:ext cx="1036320" cy="18573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1" name="Rettangolo 10">
            <a:extLst>
              <a:ext uri="{FF2B5EF4-FFF2-40B4-BE49-F238E27FC236}">
                <a16:creationId xmlns:a16="http://schemas.microsoft.com/office/drawing/2014/main" id="{D23174BA-29D0-4C1A-95C9-5A86FD25E47A}"/>
              </a:ext>
            </a:extLst>
          </p:cNvPr>
          <p:cNvSpPr/>
          <p:nvPr userDrawn="1"/>
        </p:nvSpPr>
        <p:spPr>
          <a:xfrm>
            <a:off x="5458983" y="377398"/>
            <a:ext cx="5713840" cy="12566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82620384-FC06-4245-8A4E-BD9C5C3038C1}" type="datetime1">
              <a:rPr lang="it-IT" noProof="0" smtClean="0"/>
              <a:t>18/09/26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5" name="Rettangolo 4">
            <a:extLst>
              <a:ext uri="{FF2B5EF4-FFF2-40B4-BE49-F238E27FC236}">
                <a16:creationId xmlns:a16="http://schemas.microsoft.com/office/drawing/2014/main" id="{6BC7DA98-7B92-4F45-80F8-1AEF72A601CF}"/>
              </a:ext>
            </a:extLst>
          </p:cNvPr>
          <p:cNvSpPr/>
          <p:nvPr userDrawn="1"/>
        </p:nvSpPr>
        <p:spPr>
          <a:xfrm>
            <a:off x="1078230" y="2003423"/>
            <a:ext cx="3576082" cy="1857378"/>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2" name="Titolo 1"/>
          <p:cNvSpPr>
            <a:spLocks noGrp="1"/>
          </p:cNvSpPr>
          <p:nvPr>
            <p:ph type="title"/>
          </p:nvPr>
        </p:nvSpPr>
        <p:spPr>
          <a:xfrm>
            <a:off x="1092200" y="1885125"/>
            <a:ext cx="3314700" cy="2093975"/>
          </a:xfrm>
        </p:spPr>
        <p:txBody>
          <a:bodyPr rtlCol="0" anchor="ctr">
            <a:normAutofit/>
          </a:bodyPr>
          <a:lstStyle>
            <a:lvl1pPr>
              <a:lnSpc>
                <a:spcPct val="90000"/>
              </a:lnSpc>
              <a:defRPr sz="4400" b="1">
                <a:solidFill>
                  <a:srgbClr val="FFFFFF"/>
                </a:solidFill>
                <a:latin typeface="+mn-lt"/>
              </a:defRPr>
            </a:lvl1pPr>
          </a:lstStyle>
          <a:p>
            <a:pPr rtl="0"/>
            <a:r>
              <a:rPr lang="it-IT" noProof="0"/>
              <a:t>Fare clic per modificare lo stile del titolo dello schema</a:t>
            </a:r>
            <a:endParaRPr lang="it-IT" noProof="0" dirty="0"/>
          </a:p>
        </p:txBody>
      </p:sp>
      <p:sp>
        <p:nvSpPr>
          <p:cNvPr id="18" name="Rettangolo 17">
            <a:extLst>
              <a:ext uri="{FF2B5EF4-FFF2-40B4-BE49-F238E27FC236}">
                <a16:creationId xmlns:a16="http://schemas.microsoft.com/office/drawing/2014/main" id="{DF96815B-4256-4CE0-9FCF-3A2967CF5792}"/>
              </a:ext>
            </a:extLst>
          </p:cNvPr>
          <p:cNvSpPr/>
          <p:nvPr userDrawn="1"/>
        </p:nvSpPr>
        <p:spPr>
          <a:xfrm>
            <a:off x="1092200" y="993775"/>
            <a:ext cx="1036320" cy="936626"/>
          </a:xfrm>
          <a:prstGeom prst="rect">
            <a:avLst/>
          </a:prstGeom>
          <a:solidFill>
            <a:schemeClr val="tx2">
              <a:lumMod val="20000"/>
              <a:lumOff val="80000"/>
              <a:alpha val="2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4" name="Segnaposto piè di pagina 2">
            <a:extLst>
              <a:ext uri="{FF2B5EF4-FFF2-40B4-BE49-F238E27FC236}">
                <a16:creationId xmlns:a16="http://schemas.microsoft.com/office/drawing/2014/main" id="{DB5FC7EB-9809-9909-8D31-7667D27CFE29}"/>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11812829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2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bg1"/>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3" name="Segnaposto contenuto 2"/>
          <p:cNvSpPr>
            <a:spLocks noGrp="1"/>
          </p:cNvSpPr>
          <p:nvPr>
            <p:ph idx="1"/>
          </p:nvPr>
        </p:nvSpPr>
        <p:spPr>
          <a:xfrm>
            <a:off x="5458984" y="497808"/>
            <a:ext cx="5713841" cy="4868609"/>
          </a:xfrm>
        </p:spPr>
        <p:txBody>
          <a:bodyPr rtlCol="0" anchor="ct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0997CAA8-247F-493B-9041-1EB41C0713A1}" type="datetime1">
              <a:rPr lang="it-IT" noProof="0" smtClean="0"/>
              <a:t>18/09/26</a:t>
            </a:fld>
            <a:endParaRPr lang="it-IT" noProof="0" dirty="0"/>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4" name="Segnaposto piè di pagina 2">
            <a:extLst>
              <a:ext uri="{FF2B5EF4-FFF2-40B4-BE49-F238E27FC236}">
                <a16:creationId xmlns:a16="http://schemas.microsoft.com/office/drawing/2014/main" id="{F1E388EF-366D-885A-CF06-6BEFE9E1E7F6}"/>
              </a:ext>
            </a:extLst>
          </p:cNvPr>
          <p:cNvSpPr txBox="1">
            <a:spLocks/>
          </p:cNvSpPr>
          <p:nvPr userDrawn="1"/>
        </p:nvSpPr>
        <p:spPr>
          <a:xfrm>
            <a:off x="216130" y="6446838"/>
            <a:ext cx="4846321" cy="365125"/>
          </a:xfrm>
          <a:prstGeom prst="rect">
            <a:avLst/>
          </a:prstGeom>
        </p:spPr>
        <p:txBody>
          <a:bodyPr vert="horz" lIns="91440" tIns="45720" rIns="91440" bIns="45720" rtlCol="0" anchor="ctr"/>
          <a:lstStyle>
            <a:defPPr rtl="0">
              <a:defRPr lang="it-it"/>
            </a:defPPr>
            <a:lvl1pPr marL="0" algn="l" defTabSz="914400" rtl="0" eaLnBrk="1" latinLnBrk="0" hangingPunct="1">
              <a:defRPr sz="900" kern="1200" cap="all" baseline="0">
                <a:solidFill>
                  <a:schemeClr val="tx1">
                    <a:lumMod val="75000"/>
                    <a:lumOff val="2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it-IT"/>
              <a:t>Direttori del Corso – M. De Luca – M.A. Zappa</a:t>
            </a:r>
            <a:endParaRPr lang="it-IT" dirty="0"/>
          </a:p>
        </p:txBody>
      </p:sp>
    </p:spTree>
    <p:extLst>
      <p:ext uri="{BB962C8B-B14F-4D97-AF65-F5344CB8AC3E}">
        <p14:creationId xmlns:p14="http://schemas.microsoft.com/office/powerpoint/2010/main" val="395430553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6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4984722" y="548355"/>
            <a:ext cx="6054846" cy="634336"/>
          </a:xfrm>
        </p:spPr>
        <p:txBody>
          <a:bodyPr rtlCol="0" anchor="ctr">
            <a:noAutofit/>
          </a:bodyPr>
          <a:lstStyle>
            <a:lvl1pPr>
              <a:lnSpc>
                <a:spcPct val="90000"/>
              </a:lnSpc>
              <a:defRPr sz="36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5100833" y="1611313"/>
            <a:ext cx="6072099" cy="3755104"/>
          </a:xfrm>
        </p:spPr>
        <p:txBody>
          <a:bodyPr rtlCol="0" anchor="t">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ADCFC264-2C41-457A-9103-DFF5BC066DDD}" type="datetime1">
              <a:rPr lang="it-IT" noProof="0" smtClean="0"/>
              <a:t>18/09/26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4654296" cy="5864225"/>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Tree>
    <p:extLst>
      <p:ext uri="{BB962C8B-B14F-4D97-AF65-F5344CB8AC3E}">
        <p14:creationId xmlns:p14="http://schemas.microsoft.com/office/powerpoint/2010/main" val="17510465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7_Contenuto con didascalia">
    <p:spTree>
      <p:nvGrpSpPr>
        <p:cNvPr id="1" name=""/>
        <p:cNvGrpSpPr/>
        <p:nvPr/>
      </p:nvGrpSpPr>
      <p:grpSpPr>
        <a:xfrm>
          <a:off x="0" y="0"/>
          <a:ext cx="0" cy="0"/>
          <a:chOff x="0" y="0"/>
          <a:chExt cx="0" cy="0"/>
        </a:xfrm>
      </p:grpSpPr>
      <p:sp>
        <p:nvSpPr>
          <p:cNvPr id="18" name="Segnaposto immagine 9">
            <a:extLst>
              <a:ext uri="{FF2B5EF4-FFF2-40B4-BE49-F238E27FC236}">
                <a16:creationId xmlns:a16="http://schemas.microsoft.com/office/drawing/2014/main" id="{4F173117-1383-4956-B947-1EA7A51D0D4A}"/>
              </a:ext>
            </a:extLst>
          </p:cNvPr>
          <p:cNvSpPr>
            <a:spLocks noGrp="1"/>
          </p:cNvSpPr>
          <p:nvPr>
            <p:ph type="pic" sz="quarter" idx="13"/>
          </p:nvPr>
        </p:nvSpPr>
        <p:spPr>
          <a:xfrm>
            <a:off x="0" y="0"/>
            <a:ext cx="12192000" cy="3541486"/>
          </a:xfrm>
        </p:spPr>
        <p:txBody>
          <a:bodyPr rtlCol="0"/>
          <a:lstStyle>
            <a:lvl1pPr>
              <a:defRPr>
                <a:solidFill>
                  <a:schemeClr val="tx1">
                    <a:lumMod val="75000"/>
                    <a:lumOff val="25000"/>
                  </a:schemeClr>
                </a:solidFill>
              </a:defRPr>
            </a:lvl1pPr>
          </a:lstStyle>
          <a:p>
            <a:pPr rtl="0"/>
            <a:r>
              <a:rPr lang="it-IT" noProof="0"/>
              <a:t>Fare clic sull'icona per inserire un'immagine</a:t>
            </a:r>
            <a:endParaRPr lang="it-IT" noProof="0" dirty="0"/>
          </a:p>
        </p:txBody>
      </p:sp>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Titolo 1"/>
          <p:cNvSpPr>
            <a:spLocks noGrp="1"/>
          </p:cNvSpPr>
          <p:nvPr>
            <p:ph type="title"/>
          </p:nvPr>
        </p:nvSpPr>
        <p:spPr>
          <a:xfrm>
            <a:off x="3068577" y="880375"/>
            <a:ext cx="6054846" cy="634336"/>
          </a:xfrm>
        </p:spPr>
        <p:txBody>
          <a:bodyPr rtlCol="0" anchor="ctr">
            <a:noAutofit/>
          </a:bodyPr>
          <a:lstStyle>
            <a:lvl1pPr algn="ctr">
              <a:lnSpc>
                <a:spcPct val="90000"/>
              </a:lnSpc>
              <a:defRPr sz="3600" b="1" i="0">
                <a:solidFill>
                  <a:schemeClr val="tx1">
                    <a:lumMod val="75000"/>
                    <a:lumOff val="25000"/>
                  </a:schemeClr>
                </a:solidFill>
                <a:latin typeface="+mn-lt"/>
              </a:defRPr>
            </a:lvl1pPr>
          </a:lstStyle>
          <a:p>
            <a:pPr rtl="0"/>
            <a:r>
              <a:rPr lang="it-IT" noProof="0"/>
              <a:t>Fare clic per modificare lo stile del titolo dello schema</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BFACEB1B-38C0-4995-A1E2-7B5FD48CA44A}" type="datetime1">
              <a:rPr lang="it-IT" noProof="0" smtClean="0"/>
              <a:t>18/09/26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9" name="Rettangolo 18">
            <a:extLst>
              <a:ext uri="{FF2B5EF4-FFF2-40B4-BE49-F238E27FC236}">
                <a16:creationId xmlns:a16="http://schemas.microsoft.com/office/drawing/2014/main" id="{AF446475-024F-4C71-99D3-501468ACAD11}"/>
              </a:ext>
            </a:extLst>
          </p:cNvPr>
          <p:cNvSpPr/>
          <p:nvPr userDrawn="1"/>
        </p:nvSpPr>
        <p:spPr>
          <a:xfrm>
            <a:off x="5577840" y="0"/>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7676028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3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p:nvSpPr>
        <p:spPr>
          <a:xfrm>
            <a:off x="16" y="0"/>
            <a:ext cx="4654296" cy="5864225"/>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473373" y="943430"/>
            <a:ext cx="4699452"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FDD649FC-C7F2-4966-B125-333FD0271E55}" type="datetime1">
              <a:rPr lang="it-IT" noProof="0" smtClean="0"/>
              <a:t>18/09/26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20" name="Rettangolo 19">
            <a:extLst>
              <a:ext uri="{FF2B5EF4-FFF2-40B4-BE49-F238E27FC236}">
                <a16:creationId xmlns:a16="http://schemas.microsoft.com/office/drawing/2014/main" id="{EF73BF96-A07C-4AAA-A37F-65151BD22A70}"/>
              </a:ext>
            </a:extLst>
          </p:cNvPr>
          <p:cNvSpPr/>
          <p:nvPr userDrawn="1"/>
        </p:nvSpPr>
        <p:spPr>
          <a:xfrm>
            <a:off x="4370251" y="2322780"/>
            <a:ext cx="1348378" cy="1218664"/>
          </a:xfrm>
          <a:prstGeom prst="rect">
            <a:avLst/>
          </a:prstGeom>
          <a:solidFill>
            <a:schemeClr val="bg2">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401277159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4_Contenuto con didascalia">
    <p:spTree>
      <p:nvGrpSpPr>
        <p:cNvPr id="1" name=""/>
        <p:cNvGrpSpPr/>
        <p:nvPr/>
      </p:nvGrpSpPr>
      <p:grpSpPr>
        <a:xfrm>
          <a:off x="0" y="0"/>
          <a:ext cx="0" cy="0"/>
          <a:chOff x="0" y="0"/>
          <a:chExt cx="0" cy="0"/>
        </a:xfrm>
      </p:grpSpPr>
      <p:sp>
        <p:nvSpPr>
          <p:cNvPr id="10" name="Parallelogramma 14">
            <a:extLst>
              <a:ext uri="{FF2B5EF4-FFF2-40B4-BE49-F238E27FC236}">
                <a16:creationId xmlns:a16="http://schemas.microsoft.com/office/drawing/2014/main" id="{BA60C70F-7EE5-4927-B922-88B1C47FADB9}"/>
              </a:ext>
            </a:extLst>
          </p:cNvPr>
          <p:cNvSpPr/>
          <p:nvPr userDrawn="1"/>
        </p:nvSpPr>
        <p:spPr>
          <a:xfrm>
            <a:off x="74485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4" name="Rettangolo 3">
            <a:extLst>
              <a:ext uri="{FF2B5EF4-FFF2-40B4-BE49-F238E27FC236}">
                <a16:creationId xmlns:a16="http://schemas.microsoft.com/office/drawing/2014/main" id="{648F6D61-9E88-4632-A0A8-CB2E0CC5DEAF}"/>
              </a:ext>
            </a:extLst>
          </p:cNvPr>
          <p:cNvSpPr/>
          <p:nvPr userDrawn="1"/>
        </p:nvSpPr>
        <p:spPr>
          <a:xfrm>
            <a:off x="4654312" y="507333"/>
            <a:ext cx="7537688" cy="48495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
        <p:nvSpPr>
          <p:cNvPr id="8" name="Rettangolo 7">
            <a:extLst>
              <a:ext uri="{FF2B5EF4-FFF2-40B4-BE49-F238E27FC236}">
                <a16:creationId xmlns:a16="http://schemas.microsoft.com/office/drawing/2014/main" id="{16D90D66-BCB9-4229-A829-628874352AC0}"/>
              </a:ext>
            </a:extLst>
          </p:cNvPr>
          <p:cNvSpPr/>
          <p:nvPr userDrawn="1"/>
        </p:nvSpPr>
        <p:spPr>
          <a:xfrm>
            <a:off x="16" y="0"/>
            <a:ext cx="4654296" cy="586422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olo 1"/>
          <p:cNvSpPr>
            <a:spLocks noGrp="1"/>
          </p:cNvSpPr>
          <p:nvPr>
            <p:ph type="title"/>
          </p:nvPr>
        </p:nvSpPr>
        <p:spPr>
          <a:xfrm>
            <a:off x="1092200" y="1885125"/>
            <a:ext cx="3068833" cy="2093975"/>
          </a:xfrm>
        </p:spPr>
        <p:txBody>
          <a:bodyPr rtlCol="0" anchor="ctr">
            <a:normAutofit/>
          </a:bodyPr>
          <a:lstStyle>
            <a:lvl1pPr>
              <a:lnSpc>
                <a:spcPct val="90000"/>
              </a:lnSpc>
              <a:defRPr sz="4400" b="1" i="0">
                <a:solidFill>
                  <a:srgbClr val="FFFFFF"/>
                </a:solidFill>
                <a:latin typeface="+mn-lt"/>
              </a:defRPr>
            </a:lvl1pPr>
          </a:lstStyle>
          <a:p>
            <a:pPr rtl="0"/>
            <a:r>
              <a:rPr lang="it-IT" noProof="0"/>
              <a:t>Fare clic per modificare lo stile del titolo dello schema</a:t>
            </a:r>
            <a:endParaRPr lang="it-IT" noProof="0" dirty="0"/>
          </a:p>
        </p:txBody>
      </p:sp>
      <p:sp>
        <p:nvSpPr>
          <p:cNvPr id="3" name="Segnaposto contenuto 2"/>
          <p:cNvSpPr>
            <a:spLocks noGrp="1"/>
          </p:cNvSpPr>
          <p:nvPr>
            <p:ph idx="1"/>
          </p:nvPr>
        </p:nvSpPr>
        <p:spPr>
          <a:xfrm>
            <a:off x="6518529" y="943430"/>
            <a:ext cx="4654296" cy="3977366"/>
          </a:xfrm>
        </p:spPr>
        <p:txBody>
          <a:bodyPr rtlCol="0" anchor="ctr">
            <a:normAutofit/>
          </a:bodyPr>
          <a:lstStyle>
            <a:lvl1pPr>
              <a:defRPr sz="2400"/>
            </a:lvl1pPr>
            <a:lvl2pPr>
              <a:defRPr sz="2000"/>
            </a:lvl2pPr>
            <a:lvl3pPr>
              <a:defRPr sz="1600"/>
            </a:lvl3pPr>
            <a:lvl4pPr>
              <a:defRPr sz="1600"/>
            </a:lvl4pPr>
            <a:lvl5pPr>
              <a:defRPr sz="1600"/>
            </a:lvl5pPr>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12" name="Segnaposto data 1">
            <a:extLst>
              <a:ext uri="{FF2B5EF4-FFF2-40B4-BE49-F238E27FC236}">
                <a16:creationId xmlns:a16="http://schemas.microsoft.com/office/drawing/2014/main" id="{F417C55D-4AE8-427B-A32E-9F54E007E686}"/>
              </a:ext>
            </a:extLst>
          </p:cNvPr>
          <p:cNvSpPr>
            <a:spLocks noGrp="1"/>
          </p:cNvSpPr>
          <p:nvPr>
            <p:ph type="dt" sz="half" idx="10"/>
          </p:nvPr>
        </p:nvSpPr>
        <p:spPr>
          <a:xfrm>
            <a:off x="6834126" y="6446838"/>
            <a:ext cx="2584850" cy="365125"/>
          </a:xfrm>
        </p:spPr>
        <p:txBody>
          <a:bodyPr rtlCol="0"/>
          <a:lstStyle>
            <a:lvl1pPr>
              <a:defRPr>
                <a:solidFill>
                  <a:schemeClr val="tx1">
                    <a:lumMod val="75000"/>
                    <a:lumOff val="25000"/>
                  </a:schemeClr>
                </a:solidFill>
              </a:defRPr>
            </a:lvl1pPr>
          </a:lstStyle>
          <a:p>
            <a:pPr rtl="0"/>
            <a:fld id="{5350E5C9-4822-4828-86B2-BB987B39863B}" type="datetime1">
              <a:rPr lang="it-IT" noProof="0" smtClean="0"/>
              <a:t>18/09/26</a:t>
            </a:fld>
            <a:endParaRPr lang="it-IT" noProof="0" dirty="0"/>
          </a:p>
        </p:txBody>
      </p:sp>
      <p:sp>
        <p:nvSpPr>
          <p:cNvPr id="13" name="Segnaposto piè di pagina 2">
            <a:extLst>
              <a:ext uri="{FF2B5EF4-FFF2-40B4-BE49-F238E27FC236}">
                <a16:creationId xmlns:a16="http://schemas.microsoft.com/office/drawing/2014/main" id="{8C05871B-E916-40A4-B5E3-65C15F5A4D2A}"/>
              </a:ext>
            </a:extLst>
          </p:cNvPr>
          <p:cNvSpPr>
            <a:spLocks noGrp="1"/>
          </p:cNvSpPr>
          <p:nvPr>
            <p:ph type="ftr" sz="quarter" idx="11"/>
          </p:nvPr>
        </p:nvSpPr>
        <p:spPr>
          <a:xfrm>
            <a:off x="1097279" y="6446838"/>
            <a:ext cx="4846321" cy="365125"/>
          </a:xfrm>
        </p:spPr>
        <p:txBody>
          <a:bodyPr rtlCol="0"/>
          <a:lstStyle>
            <a:lvl1pPr>
              <a:defRPr>
                <a:solidFill>
                  <a:schemeClr val="tx1">
                    <a:lumMod val="75000"/>
                    <a:lumOff val="25000"/>
                  </a:schemeClr>
                </a:solidFill>
              </a:defRPr>
            </a:lvl1pPr>
          </a:lstStyle>
          <a:p>
            <a:pPr rtl="0"/>
            <a:r>
              <a:rPr lang="it-IT" noProof="0" dirty="0"/>
              <a:t>Piè di pagina</a:t>
            </a:r>
          </a:p>
        </p:txBody>
      </p:sp>
      <p:sp>
        <p:nvSpPr>
          <p:cNvPr id="14" name="Segnaposto numero diapositiva 3">
            <a:extLst>
              <a:ext uri="{FF2B5EF4-FFF2-40B4-BE49-F238E27FC236}">
                <a16:creationId xmlns:a16="http://schemas.microsoft.com/office/drawing/2014/main" id="{B45E789F-2E61-4EC0-8973-681625FE518F}"/>
              </a:ext>
            </a:extLst>
          </p:cNvPr>
          <p:cNvSpPr>
            <a:spLocks noGrp="1"/>
          </p:cNvSpPr>
          <p:nvPr>
            <p:ph type="sldNum" sz="quarter" idx="12"/>
          </p:nvPr>
        </p:nvSpPr>
        <p:spPr>
          <a:xfrm>
            <a:off x="10375670" y="6446838"/>
            <a:ext cx="780010" cy="365125"/>
          </a:xfrm>
        </p:spPr>
        <p:txBody>
          <a:bodyPr rtlCol="0"/>
          <a:lstStyle>
            <a:lvl1pPr>
              <a:defRPr>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18" name="Rettangolo 17">
            <a:extLst>
              <a:ext uri="{FF2B5EF4-FFF2-40B4-BE49-F238E27FC236}">
                <a16:creationId xmlns:a16="http://schemas.microsoft.com/office/drawing/2014/main" id="{6127F28F-6C7B-471B-9839-EF88426C1976}"/>
              </a:ext>
            </a:extLst>
          </p:cNvPr>
          <p:cNvSpPr/>
          <p:nvPr userDrawn="1"/>
        </p:nvSpPr>
        <p:spPr>
          <a:xfrm>
            <a:off x="4370251" y="2322780"/>
            <a:ext cx="1348378" cy="121866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34986162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8" name="Rettangolo 7">
            <a:extLst>
              <a:ext uri="{FF2B5EF4-FFF2-40B4-BE49-F238E27FC236}">
                <a16:creationId xmlns:a16="http://schemas.microsoft.com/office/drawing/2014/main" id="{DA134939-39C0-4522-A125-A13DFDA66490}"/>
              </a:ext>
            </a:extLst>
          </p:cNvPr>
          <p:cNvSpPr/>
          <p:nvPr/>
        </p:nvSpPr>
        <p:spPr>
          <a:xfrm>
            <a:off x="0" y="4578350"/>
            <a:ext cx="12188825" cy="2279650"/>
          </a:xfrm>
          <a:prstGeom prst="rect">
            <a:avLst/>
          </a:prstGeom>
          <a:solidFill>
            <a:srgbClr val="00377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Segnaposto immagine 2"/>
          <p:cNvSpPr>
            <a:spLocks noGrp="1" noChangeAspect="1"/>
          </p:cNvSpPr>
          <p:nvPr>
            <p:ph type="pic" idx="1"/>
          </p:nvPr>
        </p:nvSpPr>
        <p:spPr>
          <a:xfrm>
            <a:off x="15" y="0"/>
            <a:ext cx="12191985" cy="4578350"/>
          </a:xfrm>
          <a:solidFill>
            <a:schemeClr val="bg1"/>
          </a:solidFill>
        </p:spPr>
        <p:txBody>
          <a:bodyPr lIns="457200" tIns="457200" rtlCol="0"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rtl="0"/>
            <a:r>
              <a:rPr lang="it-IT" noProof="0"/>
              <a:t>Fare clic sull'icona per inserire un'immagine</a:t>
            </a:r>
            <a:endParaRPr lang="it-IT" noProof="0" dirty="0"/>
          </a:p>
        </p:txBody>
      </p:sp>
      <p:sp>
        <p:nvSpPr>
          <p:cNvPr id="2" name="Titolo 1"/>
          <p:cNvSpPr>
            <a:spLocks noGrp="1"/>
          </p:cNvSpPr>
          <p:nvPr>
            <p:ph type="title"/>
          </p:nvPr>
        </p:nvSpPr>
        <p:spPr>
          <a:xfrm>
            <a:off x="1097279" y="4799362"/>
            <a:ext cx="10113645" cy="743682"/>
          </a:xfrm>
        </p:spPr>
        <p:txBody>
          <a:bodyPr tIns="0" bIns="0" rtlCol="0" anchor="b">
            <a:noAutofit/>
          </a:bodyPr>
          <a:lstStyle>
            <a:lvl1pPr algn="ctr">
              <a:defRPr sz="4400" b="1">
                <a:solidFill>
                  <a:srgbClr val="FFFFFF"/>
                </a:solidFill>
              </a:defRPr>
            </a:lvl1pPr>
          </a:lstStyle>
          <a:p>
            <a:pPr rtl="0"/>
            <a:r>
              <a:rPr lang="it-IT" noProof="0"/>
              <a:t>Fare clic per modificare lo stile del titolo dello schema</a:t>
            </a:r>
            <a:endParaRPr lang="it-IT" noProof="0" dirty="0"/>
          </a:p>
        </p:txBody>
      </p:sp>
      <p:sp>
        <p:nvSpPr>
          <p:cNvPr id="4" name="Segnaposto testo 3"/>
          <p:cNvSpPr>
            <a:spLocks noGrp="1"/>
          </p:cNvSpPr>
          <p:nvPr>
            <p:ph type="body" sz="half" idx="2"/>
          </p:nvPr>
        </p:nvSpPr>
        <p:spPr>
          <a:xfrm>
            <a:off x="1097279" y="5715000"/>
            <a:ext cx="10113264" cy="609600"/>
          </a:xfrm>
        </p:spPr>
        <p:txBody>
          <a:bodyPr lIns="91440" tIns="0" rIns="91440" bIns="0" rtlCol="0">
            <a:normAutofit/>
          </a:bodyPr>
          <a:lstStyle>
            <a:lvl1pPr marL="0" indent="0">
              <a:spcBef>
                <a:spcPts val="0"/>
              </a:spcBef>
              <a:spcAft>
                <a:spcPts val="600"/>
              </a:spcAft>
              <a:buNone/>
              <a:defRPr sz="18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it-IT" noProof="0"/>
              <a:t>Fare clic per modificare gli stili del testo dello schema</a:t>
            </a:r>
          </a:p>
        </p:txBody>
      </p:sp>
      <p:sp>
        <p:nvSpPr>
          <p:cNvPr id="5" name="Segnaposto data 4"/>
          <p:cNvSpPr>
            <a:spLocks noGrp="1"/>
          </p:cNvSpPr>
          <p:nvPr>
            <p:ph type="dt" sz="half" idx="10"/>
          </p:nvPr>
        </p:nvSpPr>
        <p:spPr/>
        <p:txBody>
          <a:bodyPr rtlCol="0"/>
          <a:lstStyle>
            <a:lvl1pPr>
              <a:defRPr>
                <a:solidFill>
                  <a:schemeClr val="bg1"/>
                </a:solidFill>
              </a:defRPr>
            </a:lvl1pPr>
          </a:lstStyle>
          <a:p>
            <a:pPr rtl="0"/>
            <a:fld id="{5A04164A-D1F3-464B-BA5A-A4C4D8F35ADB}" type="datetime1">
              <a:rPr lang="it-IT" noProof="0" smtClean="0"/>
              <a:t>18/09/26</a:t>
            </a:fld>
            <a:endParaRPr lang="it-IT" noProof="0" dirty="0"/>
          </a:p>
        </p:txBody>
      </p:sp>
      <p:sp>
        <p:nvSpPr>
          <p:cNvPr id="6" name="Segnaposto piè di pagina 5"/>
          <p:cNvSpPr>
            <a:spLocks noGrp="1"/>
          </p:cNvSpPr>
          <p:nvPr>
            <p:ph type="ftr" sz="quarter" idx="11"/>
          </p:nvPr>
        </p:nvSpPr>
        <p:spPr>
          <a:xfrm>
            <a:off x="1097279" y="6446838"/>
            <a:ext cx="6818262" cy="365125"/>
          </a:xfrm>
        </p:spPr>
        <p:txBody>
          <a:bodyPr rtlCol="0"/>
          <a:lstStyle>
            <a:lvl1pPr>
              <a:defRPr>
                <a:solidFill>
                  <a:schemeClr val="bg1"/>
                </a:solidFill>
              </a:defRPr>
            </a:lvl1pPr>
          </a:lstStyle>
          <a:p>
            <a:pPr rtl="0"/>
            <a:r>
              <a:rPr lang="it-IT" noProof="0" dirty="0"/>
              <a:t>Piè di pagina</a:t>
            </a:r>
          </a:p>
        </p:txBody>
      </p:sp>
      <p:sp>
        <p:nvSpPr>
          <p:cNvPr id="7" name="Segnaposto numero diapositiva 6"/>
          <p:cNvSpPr>
            <a:spLocks noGrp="1"/>
          </p:cNvSpPr>
          <p:nvPr>
            <p:ph type="sldNum" sz="quarter" idx="12"/>
          </p:nvPr>
        </p:nvSpPr>
        <p:spPr/>
        <p:txBody>
          <a:bodyPr rtlCol="0"/>
          <a:lstStyle>
            <a:lvl1pPr>
              <a:defRPr>
                <a:solidFill>
                  <a:schemeClr val="bg1"/>
                </a:solidFill>
              </a:defRPr>
            </a:lvl1pPr>
          </a:lstStyle>
          <a:p>
            <a:pPr rtl="0"/>
            <a:fld id="{3A98EE3D-8CD1-4C3F-BD1C-C98C9596463C}" type="slidenum">
              <a:rPr lang="it-IT" noProof="0" smtClean="0"/>
              <a:pPr/>
              <a:t>‹N›</a:t>
            </a:fld>
            <a:endParaRPr lang="it-IT" noProof="0" dirty="0"/>
          </a:p>
        </p:txBody>
      </p:sp>
      <p:sp>
        <p:nvSpPr>
          <p:cNvPr id="9" name="Rettangolo 8">
            <a:extLst>
              <a:ext uri="{FF2B5EF4-FFF2-40B4-BE49-F238E27FC236}">
                <a16:creationId xmlns:a16="http://schemas.microsoft.com/office/drawing/2014/main" id="{B4A4DE4A-F8EF-47D5-8C37-A9021C2BB6A3}"/>
              </a:ext>
            </a:extLst>
          </p:cNvPr>
          <p:cNvSpPr/>
          <p:nvPr userDrawn="1"/>
        </p:nvSpPr>
        <p:spPr>
          <a:xfrm>
            <a:off x="3536950" y="4535901"/>
            <a:ext cx="5118100" cy="12566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5986956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7D5506EE-1026-4F35-9ACC-BD05BE0F9B36}"/>
              </a:ext>
            </a:extLst>
          </p:cNvPr>
          <p:cNvSpPr>
            <a:spLocks noGrp="1"/>
          </p:cNvSpPr>
          <p:nvPr>
            <p:ph type="dt" sz="half" idx="10"/>
          </p:nvPr>
        </p:nvSpPr>
        <p:spPr/>
        <p:txBody>
          <a:bodyPr rtlCol="0"/>
          <a:lstStyle/>
          <a:p>
            <a:pPr rtl="0"/>
            <a:fld id="{29D1554E-7EF2-44AC-BA44-70A2B54D9DB9}"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B7696E5F-8D95-4450-AE52-5438E6EDE2BF}"/>
              </a:ext>
            </a:extLst>
          </p:cNvPr>
          <p:cNvSpPr>
            <a:spLocks noGrp="1"/>
          </p:cNvSpPr>
          <p:nvPr>
            <p:ph type="ftr" sz="quarter" idx="11"/>
          </p:nvPr>
        </p:nvSpPr>
        <p:spPr/>
        <p:txBody>
          <a:bodyPr rtlCol="0"/>
          <a:lstStyle/>
          <a:p>
            <a:pPr rtl="0"/>
            <a:r>
              <a:rPr lang="it-IT" noProof="0" dirty="0"/>
              <a:t>Piè di pagina</a:t>
            </a:r>
          </a:p>
        </p:txBody>
      </p:sp>
      <p:sp>
        <p:nvSpPr>
          <p:cNvPr id="9" name="Segnaposto numero diapositiva 8">
            <a:extLst>
              <a:ext uri="{FF2B5EF4-FFF2-40B4-BE49-F238E27FC236}">
                <a16:creationId xmlns:a16="http://schemas.microsoft.com/office/drawing/2014/main" id="{999B2253-74CC-409E-BEB0-F8EFCFCB5629}"/>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Tree>
    <p:extLst>
      <p:ext uri="{BB962C8B-B14F-4D97-AF65-F5344CB8AC3E}">
        <p14:creationId xmlns:p14="http://schemas.microsoft.com/office/powerpoint/2010/main" val="55604090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vertTitleAndTx" preserve="1">
  <p:cSld name="Titolo verticale e testo">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8724900" y="1346200"/>
            <a:ext cx="2448033" cy="4530725"/>
          </a:xfrm>
        </p:spPr>
        <p:txBody>
          <a:bodyPr vert="eaVert" rtlCol="0"/>
          <a:lstStyle/>
          <a:p>
            <a:pPr rtl="0"/>
            <a:r>
              <a:rPr lang="it-IT" noProof="0"/>
              <a:t>Fare clic per modificare lo stile del titolo dello schema</a:t>
            </a:r>
            <a:endParaRPr lang="it-IT" noProof="0" dirty="0"/>
          </a:p>
        </p:txBody>
      </p:sp>
      <p:sp>
        <p:nvSpPr>
          <p:cNvPr id="3" name="Segnaposto testo verticale 2"/>
          <p:cNvSpPr>
            <a:spLocks noGrp="1"/>
          </p:cNvSpPr>
          <p:nvPr>
            <p:ph type="body" orient="vert" idx="1"/>
          </p:nvPr>
        </p:nvSpPr>
        <p:spPr>
          <a:xfrm>
            <a:off x="1092200" y="1346200"/>
            <a:ext cx="7480300" cy="4530723"/>
          </a:xfrm>
        </p:spPr>
        <p:txBody>
          <a:bodyPr vert="eaVert" lIns="45720" tIns="0" rIns="45720" bIns="0" rtlCol="0"/>
          <a:lstStyle/>
          <a:p>
            <a:pPr lvl="0" rtl="0"/>
            <a:r>
              <a:rPr lang="it-IT" noProof="0"/>
              <a:t>Fare clic per modificare gli stili del testo dello schema</a:t>
            </a:r>
          </a:p>
          <a:p>
            <a:pPr lvl="1" rtl="0"/>
            <a:r>
              <a:rPr lang="it-IT" noProof="0"/>
              <a:t>Secondo livello</a:t>
            </a:r>
          </a:p>
          <a:p>
            <a:pPr lvl="2" rtl="0"/>
            <a:r>
              <a:rPr lang="it-IT" noProof="0"/>
              <a:t>Terzo livello</a:t>
            </a:r>
          </a:p>
          <a:p>
            <a:pPr lvl="3" rtl="0"/>
            <a:r>
              <a:rPr lang="it-IT" noProof="0"/>
              <a:t>Quarto livello</a:t>
            </a:r>
          </a:p>
          <a:p>
            <a:pPr lvl="4" rtl="0"/>
            <a:r>
              <a:rPr lang="it-IT" noProof="0"/>
              <a:t>Quinto livello</a:t>
            </a:r>
            <a:endParaRPr lang="it-IT" noProof="0" dirty="0"/>
          </a:p>
        </p:txBody>
      </p:sp>
      <p:sp>
        <p:nvSpPr>
          <p:cNvPr id="7" name="Segnaposto data 6">
            <a:extLst>
              <a:ext uri="{FF2B5EF4-FFF2-40B4-BE49-F238E27FC236}">
                <a16:creationId xmlns:a16="http://schemas.microsoft.com/office/drawing/2014/main" id="{AF33D6B0-F070-45C4-A472-19F432BE3932}"/>
              </a:ext>
            </a:extLst>
          </p:cNvPr>
          <p:cNvSpPr>
            <a:spLocks noGrp="1"/>
          </p:cNvSpPr>
          <p:nvPr>
            <p:ph type="dt" sz="half" idx="10"/>
          </p:nvPr>
        </p:nvSpPr>
        <p:spPr/>
        <p:txBody>
          <a:bodyPr rtlCol="0"/>
          <a:lstStyle/>
          <a:p>
            <a:pPr rtl="0"/>
            <a:fld id="{1C82CFE1-3316-4B70-89C0-454FCB2AAF53}" type="datetime1">
              <a:rPr lang="it-IT" noProof="0" smtClean="0"/>
              <a:t>18/09/26</a:t>
            </a:fld>
            <a:endParaRPr lang="it-IT" noProof="0" dirty="0"/>
          </a:p>
        </p:txBody>
      </p:sp>
      <p:sp>
        <p:nvSpPr>
          <p:cNvPr id="8" name="Segnaposto piè di pagina 7">
            <a:extLst>
              <a:ext uri="{FF2B5EF4-FFF2-40B4-BE49-F238E27FC236}">
                <a16:creationId xmlns:a16="http://schemas.microsoft.com/office/drawing/2014/main" id="{9975399F-DAB2-410D-967F-ED17E6F796E7}"/>
              </a:ext>
            </a:extLst>
          </p:cNvPr>
          <p:cNvSpPr>
            <a:spLocks noGrp="1"/>
          </p:cNvSpPr>
          <p:nvPr>
            <p:ph type="ftr" sz="quarter" idx="11"/>
          </p:nvPr>
        </p:nvSpPr>
        <p:spPr/>
        <p:txBody>
          <a:bodyPr rtlCol="0"/>
          <a:lstStyle/>
          <a:p>
            <a:pPr rtl="0"/>
            <a:r>
              <a:rPr lang="it-IT" noProof="0" dirty="0"/>
              <a:t>Piè di pagina</a:t>
            </a:r>
          </a:p>
        </p:txBody>
      </p:sp>
      <p:sp>
        <p:nvSpPr>
          <p:cNvPr id="10" name="Segnaposto numero diapositiva 9">
            <a:extLst>
              <a:ext uri="{FF2B5EF4-FFF2-40B4-BE49-F238E27FC236}">
                <a16:creationId xmlns:a16="http://schemas.microsoft.com/office/drawing/2014/main" id="{F762A46F-6BE5-4D12-9412-5CA7672EA8EC}"/>
              </a:ext>
            </a:extLst>
          </p:cNvPr>
          <p:cNvSpPr>
            <a:spLocks noGrp="1"/>
          </p:cNvSpPr>
          <p:nvPr>
            <p:ph type="sldNum" sz="quarter" idx="12"/>
          </p:nvPr>
        </p:nvSpPr>
        <p:spPr/>
        <p:txBody>
          <a:bodyPr rtlCol="0"/>
          <a:lstStyle/>
          <a:p>
            <a:pPr rtl="0"/>
            <a:fld id="{3A98EE3D-8CD1-4C3F-BD1C-C98C9596463C}" type="slidenum">
              <a:rPr lang="it-IT" noProof="0" smtClean="0"/>
              <a:t>‹N›</a:t>
            </a:fld>
            <a:endParaRPr lang="it-IT" noProof="0" dirty="0"/>
          </a:p>
        </p:txBody>
      </p:sp>
      <p:sp>
        <p:nvSpPr>
          <p:cNvPr id="14" name="Rettangolo 13">
            <a:extLst>
              <a:ext uri="{FF2B5EF4-FFF2-40B4-BE49-F238E27FC236}">
                <a16:creationId xmlns:a16="http://schemas.microsoft.com/office/drawing/2014/main" id="{6B443CC6-CDCA-4595-ADAE-DCB961FF1A8E}"/>
              </a:ext>
            </a:extLst>
          </p:cNvPr>
          <p:cNvSpPr/>
          <p:nvPr userDrawn="1"/>
        </p:nvSpPr>
        <p:spPr>
          <a:xfrm rot="16200000">
            <a:off x="8871481" y="-146580"/>
            <a:ext cx="1036320" cy="132948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29406879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1" name="Parallelogramma 14">
            <a:extLst>
              <a:ext uri="{FF2B5EF4-FFF2-40B4-BE49-F238E27FC236}">
                <a16:creationId xmlns:a16="http://schemas.microsoft.com/office/drawing/2014/main" id="{D20796F3-5674-4AF5-9623-575731F82E52}"/>
              </a:ext>
            </a:extLst>
          </p:cNvPr>
          <p:cNvSpPr/>
          <p:nvPr userDrawn="1"/>
        </p:nvSpPr>
        <p:spPr>
          <a:xfrm>
            <a:off x="4667250" y="0"/>
            <a:ext cx="2857500" cy="6858000"/>
          </a:xfrm>
          <a:prstGeom prst="parallelogram">
            <a:avLst>
              <a:gd name="adj" fmla="val 0"/>
            </a:avLst>
          </a:prstGeom>
          <a:solidFill>
            <a:schemeClr val="bg1">
              <a:lumMod val="9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rtl="0"/>
            <a:endParaRPr lang="it-IT" noProof="0" dirty="0"/>
          </a:p>
        </p:txBody>
      </p:sp>
      <p:sp>
        <p:nvSpPr>
          <p:cNvPr id="2" name="Segnaposto titolo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pPr rtl="0"/>
            <a:r>
              <a:rPr lang="it-IT" noProof="0" dirty="0"/>
              <a:t>Fare clic per modificare lo stile del titolo dello schema</a:t>
            </a:r>
          </a:p>
        </p:txBody>
      </p:sp>
      <p:sp>
        <p:nvSpPr>
          <p:cNvPr id="3" name="Segnaposto testo 2"/>
          <p:cNvSpPr>
            <a:spLocks noGrp="1"/>
          </p:cNvSpPr>
          <p:nvPr>
            <p:ph type="body" idx="1"/>
          </p:nvPr>
        </p:nvSpPr>
        <p:spPr>
          <a:xfrm>
            <a:off x="1216548" y="2108201"/>
            <a:ext cx="10058400" cy="3760891"/>
          </a:xfrm>
          <a:prstGeom prst="rect">
            <a:avLst/>
          </a:prstGeom>
        </p:spPr>
        <p:txBody>
          <a:bodyPr vert="horz" lIns="0" tIns="45720" rIns="0" bIns="45720" rtlCol="0">
            <a:normAutofit/>
          </a:bodyPr>
          <a:lstStyle/>
          <a:p>
            <a:pPr lvl="0" rtl="0"/>
            <a:r>
              <a:rPr lang="it-IT" noProof="0" dirty="0"/>
              <a:t>Fare clic per modificare gli stili del testo dello schema</a:t>
            </a:r>
          </a:p>
          <a:p>
            <a:pPr lvl="1" rtl="0"/>
            <a:r>
              <a:rPr lang="it-IT" noProof="0" dirty="0"/>
              <a:t>Secondo livello</a:t>
            </a:r>
          </a:p>
          <a:p>
            <a:pPr lvl="2" rtl="0"/>
            <a:r>
              <a:rPr lang="it-IT" noProof="0" dirty="0"/>
              <a:t>Terzo livello</a:t>
            </a:r>
          </a:p>
          <a:p>
            <a:pPr lvl="3" rtl="0"/>
            <a:r>
              <a:rPr lang="it-IT" noProof="0" dirty="0"/>
              <a:t>Quarto livello</a:t>
            </a:r>
          </a:p>
          <a:p>
            <a:pPr lvl="4" rtl="0"/>
            <a:r>
              <a:rPr lang="it-IT" noProof="0" dirty="0"/>
              <a:t>Quinto livello</a:t>
            </a:r>
          </a:p>
        </p:txBody>
      </p:sp>
      <p:sp>
        <p:nvSpPr>
          <p:cNvPr id="4" name="Segnaposto data 3"/>
          <p:cNvSpPr>
            <a:spLocks noGrp="1"/>
          </p:cNvSpPr>
          <p:nvPr>
            <p:ph type="dt" sz="half" idx="2"/>
          </p:nvPr>
        </p:nvSpPr>
        <p:spPr>
          <a:xfrm>
            <a:off x="6834126" y="6446838"/>
            <a:ext cx="258485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2CA46E8E-89D0-493E-ABBF-B63A9C819C41}" type="datetime1">
              <a:rPr lang="it-IT" noProof="0" smtClean="0"/>
              <a:t>18/09/26</a:t>
            </a:fld>
            <a:endParaRPr lang="it-IT" noProof="0" dirty="0"/>
          </a:p>
        </p:txBody>
      </p:sp>
      <p:sp>
        <p:nvSpPr>
          <p:cNvPr id="5" name="Segnaposto piè di pagina 4"/>
          <p:cNvSpPr>
            <a:spLocks noGrp="1"/>
          </p:cNvSpPr>
          <p:nvPr>
            <p:ph type="ftr" sz="quarter" idx="3"/>
          </p:nvPr>
        </p:nvSpPr>
        <p:spPr>
          <a:xfrm>
            <a:off x="1097279" y="6446838"/>
            <a:ext cx="4846321" cy="365125"/>
          </a:xfrm>
          <a:prstGeom prst="rect">
            <a:avLst/>
          </a:prstGeom>
        </p:spPr>
        <p:txBody>
          <a:bodyPr vert="horz" lIns="91440" tIns="45720" rIns="91440" bIns="45720" rtlCol="0" anchor="ctr"/>
          <a:lstStyle>
            <a:lvl1pPr algn="l">
              <a:defRPr sz="900" cap="all" baseline="0">
                <a:solidFill>
                  <a:schemeClr val="tx1">
                    <a:lumMod val="75000"/>
                    <a:lumOff val="25000"/>
                  </a:schemeClr>
                </a:solidFill>
              </a:defRPr>
            </a:lvl1pPr>
          </a:lstStyle>
          <a:p>
            <a:pPr rtl="0"/>
            <a:r>
              <a:rPr lang="it-IT" noProof="0" dirty="0"/>
              <a:t>Piè di pagina</a:t>
            </a:r>
          </a:p>
        </p:txBody>
      </p:sp>
      <p:sp>
        <p:nvSpPr>
          <p:cNvPr id="6" name="Segnaposto numero diapositiva 5"/>
          <p:cNvSpPr>
            <a:spLocks noGrp="1"/>
          </p:cNvSpPr>
          <p:nvPr>
            <p:ph type="sldNum" sz="quarter" idx="4"/>
          </p:nvPr>
        </p:nvSpPr>
        <p:spPr>
          <a:xfrm>
            <a:off x="10375670" y="6446838"/>
            <a:ext cx="780010" cy="365125"/>
          </a:xfrm>
          <a:prstGeom prst="rect">
            <a:avLst/>
          </a:prstGeom>
        </p:spPr>
        <p:txBody>
          <a:bodyPr vert="horz" lIns="91440" tIns="45720" rIns="91440" bIns="45720" rtlCol="0" anchor="ctr"/>
          <a:lstStyle>
            <a:lvl1pPr algn="r">
              <a:defRPr sz="1050">
                <a:solidFill>
                  <a:schemeClr val="tx1">
                    <a:lumMod val="75000"/>
                    <a:lumOff val="25000"/>
                  </a:schemeClr>
                </a:solidFill>
              </a:defRPr>
            </a:lvl1pPr>
          </a:lstStyle>
          <a:p>
            <a:pPr rtl="0"/>
            <a:fld id="{3A98EE3D-8CD1-4C3F-BD1C-C98C9596463C}" type="slidenum">
              <a:rPr lang="it-IT" noProof="0" smtClean="0"/>
              <a:pPr/>
              <a:t>‹N›</a:t>
            </a:fld>
            <a:endParaRPr lang="it-IT" noProof="0" dirty="0"/>
          </a:p>
        </p:txBody>
      </p:sp>
      <p:sp>
        <p:nvSpPr>
          <p:cNvPr id="8" name="Rettangolo 7">
            <a:extLst>
              <a:ext uri="{FF2B5EF4-FFF2-40B4-BE49-F238E27FC236}">
                <a16:creationId xmlns:a16="http://schemas.microsoft.com/office/drawing/2014/main" id="{0F25E55C-1C16-46C6-B789-A4B2BCEF8F86}"/>
              </a:ext>
            </a:extLst>
          </p:cNvPr>
          <p:cNvSpPr/>
          <p:nvPr userDrawn="1"/>
        </p:nvSpPr>
        <p:spPr>
          <a:xfrm>
            <a:off x="0" y="1011981"/>
            <a:ext cx="1036320" cy="6858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it-IT" noProof="0" dirty="0"/>
          </a:p>
        </p:txBody>
      </p:sp>
    </p:spTree>
    <p:extLst>
      <p:ext uri="{BB962C8B-B14F-4D97-AF65-F5344CB8AC3E}">
        <p14:creationId xmlns:p14="http://schemas.microsoft.com/office/powerpoint/2010/main" val="1690285712"/>
      </p:ext>
    </p:extLst>
  </p:cSld>
  <p:clrMap bg1="lt1" tx1="dk1" bg2="lt2" tx2="dk2" accent1="accent1" accent2="accent2" accent3="accent3" accent4="accent4" accent5="accent5" accent6="accent6" hlink="hlink" folHlink="folHlink"/>
  <p:sldLayoutIdLst>
    <p:sldLayoutId id="2147483706" r:id="rId1"/>
    <p:sldLayoutId id="2147483718" r:id="rId2"/>
    <p:sldLayoutId id="2147483707" r:id="rId3"/>
    <p:sldLayoutId id="2147483708" r:id="rId4"/>
    <p:sldLayoutId id="2147483719" r:id="rId5"/>
    <p:sldLayoutId id="2147483709" r:id="rId6"/>
    <p:sldLayoutId id="2147483716" r:id="rId7"/>
    <p:sldLayoutId id="2147483710" r:id="rId8"/>
    <p:sldLayoutId id="2147483711" r:id="rId9"/>
    <p:sldLayoutId id="2147483712" r:id="rId10"/>
    <p:sldLayoutId id="2147483727" r:id="rId11"/>
    <p:sldLayoutId id="2147483720" r:id="rId12"/>
    <p:sldLayoutId id="2147483721" r:id="rId13"/>
    <p:sldLayoutId id="2147483725" r:id="rId14"/>
    <p:sldLayoutId id="2147483726" r:id="rId15"/>
    <p:sldLayoutId id="2147483722" r:id="rId16"/>
    <p:sldLayoutId id="2147483723" r:id="rId17"/>
    <p:sldLayoutId id="2147483715" r:id="rId18"/>
    <p:sldLayoutId id="2147483713" r:id="rId19"/>
    <p:sldLayoutId id="2147483714" r:id="rId20"/>
  </p:sldLayoutIdLst>
  <p:hf sldNum="0" hdr="0" ftr="0" dt="0"/>
  <p:txStyles>
    <p:titleStyle>
      <a:lvl1pPr algn="l" defTabSz="914400" rtl="0" eaLnBrk="1" latinLnBrk="0" hangingPunct="1">
        <a:lnSpc>
          <a:spcPct val="90000"/>
        </a:lnSpc>
        <a:spcBef>
          <a:spcPct val="0"/>
        </a:spcBef>
        <a:buNone/>
        <a:defRPr sz="4800" b="1" kern="1200" spc="-50" baseline="0">
          <a:solidFill>
            <a:schemeClr val="tx1">
              <a:lumMod val="75000"/>
              <a:lumOff val="25000"/>
            </a:schemeClr>
          </a:solidFill>
          <a:latin typeface="+mn-lt"/>
          <a:ea typeface="+mj-ea"/>
          <a:cs typeface="+mj-cs"/>
        </a:defRPr>
      </a:lvl1pPr>
    </p:titleStyle>
    <p:bodyStyle>
      <a:lvl1pPr marL="266700" indent="-266700" algn="l" defTabSz="914400" rtl="0" eaLnBrk="1" latinLnBrk="0" hangingPunct="1">
        <a:lnSpc>
          <a:spcPct val="100000"/>
        </a:lnSpc>
        <a:spcBef>
          <a:spcPts val="1200"/>
        </a:spcBef>
        <a:spcAft>
          <a:spcPts val="200"/>
        </a:spcAft>
        <a:buClr>
          <a:schemeClr val="accent1"/>
        </a:buClr>
        <a:buSzPct val="100000"/>
        <a:buFont typeface="Wingdings" panose="05000000000000000000" pitchFamily="2" charset="2"/>
        <a:buChar char="§"/>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100000"/>
        </a:lnSpc>
        <a:spcBef>
          <a:spcPts val="200"/>
        </a:spcBef>
        <a:spcAft>
          <a:spcPts val="400"/>
        </a:spcAft>
        <a:buClr>
          <a:schemeClr val="accent1"/>
        </a:buClr>
        <a:buFont typeface="Wingdings" panose="05000000000000000000" pitchFamily="2" charset="2"/>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87" userDrawn="1">
          <p15:clr>
            <a:srgbClr val="F26B43"/>
          </p15:clr>
        </p15:guide>
        <p15:guide id="2" pos="688" userDrawn="1">
          <p15:clr>
            <a:srgbClr val="F26B43"/>
          </p15:clr>
        </p15:guide>
        <p15:guide id="3" pos="7038" userDrawn="1">
          <p15:clr>
            <a:srgbClr val="F26B43"/>
          </p15:clr>
        </p15:guide>
        <p15:guide id="4" orient="horz" pos="3702" userDrawn="1">
          <p15:clr>
            <a:srgbClr val="F26B43"/>
          </p15:clr>
        </p15:guide>
        <p15:guide id="5" orient="horz" pos="4065"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9.xml"/><Relationship Id="rId5" Type="http://schemas.openxmlformats.org/officeDocument/2006/relationships/image" Target="../media/image13.png"/><Relationship Id="rId4" Type="http://schemas.openxmlformats.org/officeDocument/2006/relationships/image" Target="../media/image12.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9.xml"/><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9.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a:xfrm>
            <a:off x="5739063" y="1903103"/>
            <a:ext cx="5883442" cy="3227514"/>
          </a:xfrm>
        </p:spPr>
        <p:txBody>
          <a:bodyPr>
            <a:normAutofit/>
          </a:bodyPr>
          <a:lstStyle/>
          <a:p>
            <a:r>
              <a:rPr lang="it-IT" sz="3500" dirty="0"/>
              <a:t>Gut-Brain Axis e chirurgia metabolica: Una tastiera complessa e un tasto dolente?</a:t>
            </a:r>
          </a:p>
        </p:txBody>
      </p:sp>
      <p:sp>
        <p:nvSpPr>
          <p:cNvPr id="4" name="Sottotitolo 3">
            <a:extLst>
              <a:ext uri="{FF2B5EF4-FFF2-40B4-BE49-F238E27FC236}">
                <a16:creationId xmlns:a16="http://schemas.microsoft.com/office/drawing/2014/main" id="{91A9603A-D223-47EF-B35B-86424F3280CA}"/>
              </a:ext>
            </a:extLst>
          </p:cNvPr>
          <p:cNvSpPr>
            <a:spLocks noGrp="1"/>
          </p:cNvSpPr>
          <p:nvPr>
            <p:ph type="subTitle" idx="1"/>
          </p:nvPr>
        </p:nvSpPr>
        <p:spPr>
          <a:xfrm>
            <a:off x="5739064" y="5275422"/>
            <a:ext cx="6136104" cy="1279652"/>
          </a:xfrm>
        </p:spPr>
        <p:txBody>
          <a:bodyPr>
            <a:normAutofit fontScale="40000" lnSpcReduction="20000"/>
          </a:bodyPr>
          <a:lstStyle/>
          <a:p>
            <a:r>
              <a:rPr lang="it-IT" sz="3600" b="1" dirty="0"/>
              <a:t>SCHIFF SAMI PhD, </a:t>
            </a:r>
            <a:r>
              <a:rPr lang="it-IT" sz="3600" b="1" dirty="0" err="1"/>
              <a:t>PysD</a:t>
            </a:r>
            <a:endParaRPr lang="it-IT" sz="3600" b="1" dirty="0"/>
          </a:p>
          <a:p>
            <a:endParaRPr lang="it-IT" sz="2800" b="1" dirty="0"/>
          </a:p>
          <a:p>
            <a:r>
              <a:rPr lang="it-IT" sz="2800" b="1" dirty="0"/>
              <a:t>Università di </a:t>
            </a:r>
            <a:r>
              <a:rPr lang="it-IT" sz="2800" b="1" dirty="0" err="1"/>
              <a:t>padova</a:t>
            </a:r>
            <a:endParaRPr lang="it-IT" sz="2800" b="1" dirty="0"/>
          </a:p>
          <a:p>
            <a:r>
              <a:rPr lang="it-IT" sz="2800" dirty="0"/>
              <a:t>Azienda ospedale-università di </a:t>
            </a:r>
            <a:r>
              <a:rPr lang="it-IT" sz="2800" dirty="0" err="1"/>
              <a:t>padova</a:t>
            </a:r>
            <a:endParaRPr lang="it-IT" sz="2800" b="1" dirty="0"/>
          </a:p>
        </p:txBody>
      </p:sp>
      <p:sp>
        <p:nvSpPr>
          <p:cNvPr id="5" name="Rettangolo 4">
            <a:extLst>
              <a:ext uri="{FF2B5EF4-FFF2-40B4-BE49-F238E27FC236}">
                <a16:creationId xmlns:a16="http://schemas.microsoft.com/office/drawing/2014/main" id="{C6F77388-ED61-32FD-A1E1-6A6BFF570FC8}"/>
              </a:ext>
            </a:extLst>
          </p:cNvPr>
          <p:cNvSpPr/>
          <p:nvPr/>
        </p:nvSpPr>
        <p:spPr>
          <a:xfrm>
            <a:off x="0" y="0"/>
            <a:ext cx="4984955" cy="6857999"/>
          </a:xfrm>
          <a:prstGeom prst="rect">
            <a:avLst/>
          </a:prstGeom>
          <a:solidFill>
            <a:srgbClr val="F2EF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6" name="Immagine 5">
            <a:extLst>
              <a:ext uri="{FF2B5EF4-FFF2-40B4-BE49-F238E27FC236}">
                <a16:creationId xmlns:a16="http://schemas.microsoft.com/office/drawing/2014/main" id="{C1F626B4-7310-E9BC-D1E2-C3B5202C8A9C}"/>
              </a:ext>
            </a:extLst>
          </p:cNvPr>
          <p:cNvPicPr>
            <a:picLocks noChangeAspect="1"/>
          </p:cNvPicPr>
          <p:nvPr/>
        </p:nvPicPr>
        <p:blipFill>
          <a:blip r:embed="rId3"/>
          <a:stretch>
            <a:fillRect/>
          </a:stretch>
        </p:blipFill>
        <p:spPr>
          <a:xfrm>
            <a:off x="96925" y="943896"/>
            <a:ext cx="4778767" cy="5055797"/>
          </a:xfrm>
          <a:prstGeom prst="rect">
            <a:avLst/>
          </a:prstGeom>
        </p:spPr>
      </p:pic>
      <p:pic>
        <p:nvPicPr>
          <p:cNvPr id="7" name="Immagine 6">
            <a:extLst>
              <a:ext uri="{FF2B5EF4-FFF2-40B4-BE49-F238E27FC236}">
                <a16:creationId xmlns:a16="http://schemas.microsoft.com/office/drawing/2014/main" id="{19788435-835C-8EDB-801F-007A1105D069}"/>
              </a:ext>
            </a:extLst>
          </p:cNvPr>
          <p:cNvPicPr>
            <a:picLocks noChangeAspect="1"/>
          </p:cNvPicPr>
          <p:nvPr/>
        </p:nvPicPr>
        <p:blipFill>
          <a:blip r:embed="rId4"/>
          <a:stretch>
            <a:fillRect/>
          </a:stretch>
        </p:blipFill>
        <p:spPr>
          <a:xfrm>
            <a:off x="5206181" y="-1597"/>
            <a:ext cx="6987626" cy="3479315"/>
          </a:xfrm>
          <a:prstGeom prst="rect">
            <a:avLst/>
          </a:prstGeom>
        </p:spPr>
      </p:pic>
    </p:spTree>
    <p:extLst>
      <p:ext uri="{BB962C8B-B14F-4D97-AF65-F5344CB8AC3E}">
        <p14:creationId xmlns:p14="http://schemas.microsoft.com/office/powerpoint/2010/main" val="471150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CasellaDiTesto 8">
            <a:extLst>
              <a:ext uri="{FF2B5EF4-FFF2-40B4-BE49-F238E27FC236}">
                <a16:creationId xmlns:a16="http://schemas.microsoft.com/office/drawing/2014/main" id="{2623FC84-DC2B-6EA9-02F8-9A7B1230840D}"/>
              </a:ext>
            </a:extLst>
          </p:cNvPr>
          <p:cNvSpPr txBox="1"/>
          <p:nvPr/>
        </p:nvSpPr>
        <p:spPr>
          <a:xfrm>
            <a:off x="1058779" y="352926"/>
            <a:ext cx="10368479" cy="553998"/>
          </a:xfrm>
          <a:prstGeom prst="rect">
            <a:avLst/>
          </a:prstGeom>
          <a:noFill/>
        </p:spPr>
        <p:txBody>
          <a:bodyPr wrap="none" rtlCol="0">
            <a:spAutoFit/>
          </a:bodyPr>
          <a:lstStyle/>
          <a:p>
            <a:r>
              <a:rPr lang="it-IT" sz="3000" dirty="0"/>
              <a:t>CHIRURGIA BARITRICA METABOLICA: UN CAMBIO DI PARADIGMA</a:t>
            </a:r>
          </a:p>
        </p:txBody>
      </p:sp>
      <p:sp>
        <p:nvSpPr>
          <p:cNvPr id="10" name="Rettangolo 9">
            <a:extLst>
              <a:ext uri="{FF2B5EF4-FFF2-40B4-BE49-F238E27FC236}">
                <a16:creationId xmlns:a16="http://schemas.microsoft.com/office/drawing/2014/main" id="{3269052C-778F-D280-193F-15551B25051B}"/>
              </a:ext>
            </a:extLst>
          </p:cNvPr>
          <p:cNvSpPr/>
          <p:nvPr/>
        </p:nvSpPr>
        <p:spPr>
          <a:xfrm>
            <a:off x="281764" y="989352"/>
            <a:ext cx="11584681" cy="56432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3" name="CasellaDiTesto 12">
            <a:extLst>
              <a:ext uri="{FF2B5EF4-FFF2-40B4-BE49-F238E27FC236}">
                <a16:creationId xmlns:a16="http://schemas.microsoft.com/office/drawing/2014/main" id="{572D009A-E1DD-9C65-161F-1CA6688457E3}"/>
              </a:ext>
            </a:extLst>
          </p:cNvPr>
          <p:cNvSpPr txBox="1"/>
          <p:nvPr/>
        </p:nvSpPr>
        <p:spPr>
          <a:xfrm>
            <a:off x="799427" y="1057268"/>
            <a:ext cx="5023862" cy="5212774"/>
          </a:xfrm>
          <a:prstGeom prst="rect">
            <a:avLst/>
          </a:prstGeom>
          <a:noFill/>
        </p:spPr>
        <p:txBody>
          <a:bodyPr wrap="square" rtlCol="0">
            <a:spAutoFit/>
          </a:bodyPr>
          <a:lstStyle/>
          <a:p>
            <a:pPr algn="ctr"/>
            <a:r>
              <a:rPr lang="it-IT" sz="2800" dirty="0">
                <a:latin typeface="Tahoma" panose="020B0604030504040204" pitchFamily="34" charset="0"/>
                <a:ea typeface="Tahoma" panose="020B0604030504040204" pitchFamily="34" charset="0"/>
                <a:cs typeface="Tahoma" panose="020B0604030504040204" pitchFamily="34" charset="0"/>
              </a:rPr>
              <a:t>Modello Idraulico</a:t>
            </a:r>
          </a:p>
          <a:p>
            <a:pPr algn="ctr"/>
            <a:endParaRPr lang="it-IT" sz="2800" b="1" dirty="0">
              <a:latin typeface="Tahoma" panose="020B0604030504040204" pitchFamily="34" charset="0"/>
              <a:ea typeface="Tahoma" panose="020B0604030504040204" pitchFamily="34" charset="0"/>
              <a:cs typeface="Tahoma" panose="020B0604030504040204" pitchFamily="34" charset="0"/>
            </a:endParaRPr>
          </a:p>
          <a:p>
            <a:pPr algn="ctr"/>
            <a:endParaRPr lang="it-IT" sz="2800" b="1" dirty="0">
              <a:latin typeface="Tahoma" panose="020B0604030504040204" pitchFamily="34" charset="0"/>
              <a:ea typeface="Tahoma" panose="020B0604030504040204" pitchFamily="34" charset="0"/>
              <a:cs typeface="Tahoma" panose="020B0604030504040204" pitchFamily="34" charset="0"/>
            </a:endParaRPr>
          </a:p>
          <a:p>
            <a:pPr algn="ctr"/>
            <a:endParaRPr lang="it-IT" sz="2800" b="1" dirty="0">
              <a:latin typeface="Tahoma" panose="020B0604030504040204" pitchFamily="34" charset="0"/>
              <a:ea typeface="Tahoma" panose="020B0604030504040204" pitchFamily="34" charset="0"/>
              <a:cs typeface="Tahoma" panose="020B0604030504040204" pitchFamily="34" charset="0"/>
            </a:endParaRPr>
          </a:p>
          <a:p>
            <a:pPr algn="ctr"/>
            <a:endParaRPr lang="it-IT" sz="2800" b="1" dirty="0">
              <a:latin typeface="Tahoma" panose="020B0604030504040204" pitchFamily="34" charset="0"/>
              <a:ea typeface="Tahoma" panose="020B0604030504040204" pitchFamily="34" charset="0"/>
              <a:cs typeface="Tahoma" panose="020B0604030504040204" pitchFamily="34" charset="0"/>
            </a:endParaRPr>
          </a:p>
          <a:p>
            <a:pPr algn="ctr"/>
            <a:endParaRPr lang="it-IT" sz="2800" b="1"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endParaRPr lang="it-IT" sz="16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endParaRPr lang="it-IT" sz="10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it-IT" sz="1600" dirty="0">
                <a:latin typeface="Tahoma" panose="020B0604030504040204" pitchFamily="34" charset="0"/>
                <a:ea typeface="Tahoma" panose="020B0604030504040204" pitchFamily="34" charset="0"/>
                <a:cs typeface="Tahoma" panose="020B0604030504040204" pitchFamily="34" charset="0"/>
              </a:rPr>
              <a:t>Procedure:</a:t>
            </a:r>
          </a:p>
          <a:p>
            <a:pPr algn="ctr">
              <a:lnSpc>
                <a:spcPct val="150000"/>
              </a:lnSpc>
            </a:pPr>
            <a:r>
              <a:rPr lang="it-IT" sz="1600" dirty="0">
                <a:latin typeface="Tahoma" panose="020B0604030504040204" pitchFamily="34" charset="0"/>
                <a:ea typeface="Tahoma" panose="020B0604030504040204" pitchFamily="34" charset="0"/>
                <a:cs typeface="Tahoma" panose="020B0604030504040204" pitchFamily="34" charset="0"/>
              </a:rPr>
              <a:t>Bendaggio gastrico - Restrittivo puro </a:t>
            </a:r>
          </a:p>
          <a:p>
            <a:pPr algn="ctr">
              <a:lnSpc>
                <a:spcPct val="150000"/>
              </a:lnSpc>
            </a:pPr>
            <a:r>
              <a:rPr lang="it-IT" sz="1600" dirty="0">
                <a:latin typeface="Tahoma" panose="020B0604030504040204" pitchFamily="34" charset="0"/>
                <a:ea typeface="Tahoma" panose="020B0604030504040204" pitchFamily="34" charset="0"/>
                <a:cs typeface="Tahoma" panose="020B0604030504040204" pitchFamily="34" charset="0"/>
              </a:rPr>
              <a:t>Sleeve </a:t>
            </a:r>
            <a:r>
              <a:rPr lang="it-IT" sz="1600" dirty="0" err="1">
                <a:latin typeface="Tahoma" panose="020B0604030504040204" pitchFamily="34" charset="0"/>
                <a:ea typeface="Tahoma" panose="020B0604030504040204" pitchFamily="34" charset="0"/>
                <a:cs typeface="Tahoma" panose="020B0604030504040204" pitchFamily="34" charset="0"/>
              </a:rPr>
              <a:t>Gastrectomy</a:t>
            </a:r>
            <a:r>
              <a:rPr lang="it-IT" sz="1600" dirty="0">
                <a:latin typeface="Tahoma" panose="020B0604030504040204" pitchFamily="34" charset="0"/>
                <a:ea typeface="Tahoma" panose="020B0604030504040204" pitchFamily="34" charset="0"/>
                <a:cs typeface="Tahoma" panose="020B0604030504040204" pitchFamily="34" charset="0"/>
              </a:rPr>
              <a:t> - Restrittivo </a:t>
            </a:r>
          </a:p>
          <a:p>
            <a:pPr algn="ctr">
              <a:lnSpc>
                <a:spcPct val="150000"/>
              </a:lnSpc>
            </a:pPr>
            <a:r>
              <a:rPr lang="it-IT" sz="1600" dirty="0">
                <a:latin typeface="Tahoma" panose="020B0604030504040204" pitchFamily="34" charset="0"/>
                <a:ea typeface="Tahoma" panose="020B0604030504040204" pitchFamily="34" charset="0"/>
                <a:cs typeface="Tahoma" panose="020B0604030504040204" pitchFamily="34" charset="0"/>
              </a:rPr>
              <a:t>vs </a:t>
            </a:r>
          </a:p>
          <a:p>
            <a:pPr algn="ctr">
              <a:lnSpc>
                <a:spcPct val="150000"/>
              </a:lnSpc>
            </a:pPr>
            <a:r>
              <a:rPr lang="it-IT" sz="1600" dirty="0">
                <a:latin typeface="Tahoma" panose="020B0604030504040204" pitchFamily="34" charset="0"/>
                <a:ea typeface="Tahoma" panose="020B0604030504040204" pitchFamily="34" charset="0"/>
                <a:cs typeface="Tahoma" panose="020B0604030504040204" pitchFamily="34" charset="0"/>
              </a:rPr>
              <a:t>RY-</a:t>
            </a:r>
            <a:r>
              <a:rPr lang="it-IT" sz="1600" dirty="0" err="1">
                <a:latin typeface="Tahoma" panose="020B0604030504040204" pitchFamily="34" charset="0"/>
                <a:ea typeface="Tahoma" panose="020B0604030504040204" pitchFamily="34" charset="0"/>
                <a:cs typeface="Tahoma" panose="020B0604030504040204" pitchFamily="34" charset="0"/>
              </a:rPr>
              <a:t>Gastric</a:t>
            </a:r>
            <a:r>
              <a:rPr lang="it-IT" sz="1600" dirty="0">
                <a:latin typeface="Tahoma" panose="020B0604030504040204" pitchFamily="34" charset="0"/>
                <a:ea typeface="Tahoma" panose="020B0604030504040204" pitchFamily="34" charset="0"/>
                <a:cs typeface="Tahoma" panose="020B0604030504040204" pitchFamily="34" charset="0"/>
              </a:rPr>
              <a:t> Bypass - Malassorbitivo</a:t>
            </a:r>
          </a:p>
        </p:txBody>
      </p:sp>
      <p:sp>
        <p:nvSpPr>
          <p:cNvPr id="14" name="CasellaDiTesto 13">
            <a:extLst>
              <a:ext uri="{FF2B5EF4-FFF2-40B4-BE49-F238E27FC236}">
                <a16:creationId xmlns:a16="http://schemas.microsoft.com/office/drawing/2014/main" id="{03054656-9332-C7CE-DACE-8BC613178E02}"/>
              </a:ext>
            </a:extLst>
          </p:cNvPr>
          <p:cNvSpPr txBox="1"/>
          <p:nvPr/>
        </p:nvSpPr>
        <p:spPr>
          <a:xfrm>
            <a:off x="5894826" y="1070397"/>
            <a:ext cx="5166350" cy="5770811"/>
          </a:xfrm>
          <a:prstGeom prst="rect">
            <a:avLst/>
          </a:prstGeom>
          <a:noFill/>
        </p:spPr>
        <p:txBody>
          <a:bodyPr wrap="none" rtlCol="0">
            <a:spAutoFit/>
          </a:bodyPr>
          <a:lstStyle/>
          <a:p>
            <a:pPr algn="ctr"/>
            <a:r>
              <a:rPr lang="it-IT" sz="2800" dirty="0">
                <a:latin typeface="Tahoma" panose="020B0604030504040204" pitchFamily="34" charset="0"/>
                <a:ea typeface="Tahoma" panose="020B0604030504040204" pitchFamily="34" charset="0"/>
                <a:cs typeface="Tahoma" panose="020B0604030504040204" pitchFamily="34" charset="0"/>
              </a:rPr>
              <a:t>Modello </a:t>
            </a:r>
            <a:r>
              <a:rPr lang="it-IT" sz="2800" dirty="0" err="1">
                <a:latin typeface="Tahoma" panose="020B0604030504040204" pitchFamily="34" charset="0"/>
                <a:ea typeface="Tahoma" panose="020B0604030504040204" pitchFamily="34" charset="0"/>
                <a:cs typeface="Tahoma" panose="020B0604030504040204" pitchFamily="34" charset="0"/>
              </a:rPr>
              <a:t>Neuromodulatorio</a:t>
            </a:r>
            <a:endParaRPr lang="it-IT" sz="2800" b="1" dirty="0"/>
          </a:p>
          <a:p>
            <a:pPr algn="ctr"/>
            <a:endParaRPr lang="it-IT" sz="2800" b="1" dirty="0"/>
          </a:p>
          <a:p>
            <a:pPr algn="ctr"/>
            <a:endParaRPr lang="it-IT" sz="2800" b="1" dirty="0"/>
          </a:p>
          <a:p>
            <a:pPr algn="ctr"/>
            <a:endParaRPr lang="it-IT" sz="2800" b="1" dirty="0"/>
          </a:p>
          <a:p>
            <a:pPr algn="ctr"/>
            <a:endParaRPr lang="it-IT" sz="2800" b="1" dirty="0"/>
          </a:p>
          <a:p>
            <a:pPr algn="ctr"/>
            <a:endParaRPr lang="it-IT" sz="2800" b="1" dirty="0"/>
          </a:p>
          <a:p>
            <a:pPr algn="ctr"/>
            <a:endParaRPr lang="it-IT" sz="1500" dirty="0">
              <a:latin typeface="Tahoma" panose="020B0604030504040204" pitchFamily="34" charset="0"/>
              <a:ea typeface="Tahoma" panose="020B0604030504040204" pitchFamily="34" charset="0"/>
              <a:cs typeface="Tahoma" panose="020B0604030504040204" pitchFamily="34" charset="0"/>
            </a:endParaRPr>
          </a:p>
          <a:p>
            <a:pPr algn="ctr"/>
            <a:endParaRPr lang="it-IT" sz="15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endParaRPr lang="it-IT" sz="10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it-IT" sz="1600" dirty="0">
                <a:latin typeface="Tahoma" panose="020B0604030504040204" pitchFamily="34" charset="0"/>
                <a:ea typeface="Tahoma" panose="020B0604030504040204" pitchFamily="34" charset="0"/>
                <a:cs typeface="Tahoma" panose="020B0604030504040204" pitchFamily="34" charset="0"/>
              </a:rPr>
              <a:t>Rimodellamento dei segnali che </a:t>
            </a:r>
          </a:p>
          <a:p>
            <a:pPr algn="ctr">
              <a:lnSpc>
                <a:spcPct val="150000"/>
              </a:lnSpc>
            </a:pPr>
            <a:r>
              <a:rPr lang="it-IT" sz="1600" dirty="0">
                <a:latin typeface="Tahoma" panose="020B0604030504040204" pitchFamily="34" charset="0"/>
                <a:ea typeface="Tahoma" panose="020B0604030504040204" pitchFamily="34" charset="0"/>
                <a:cs typeface="Tahoma" panose="020B0604030504040204" pitchFamily="34" charset="0"/>
              </a:rPr>
              <a:t>vanno dal tratto gastrointestinale al SNC e influenzano:</a:t>
            </a:r>
          </a:p>
          <a:p>
            <a:pPr algn="ctr">
              <a:lnSpc>
                <a:spcPct val="150000"/>
              </a:lnSpc>
            </a:pPr>
            <a:r>
              <a:rPr lang="it-IT" sz="1600" dirty="0">
                <a:latin typeface="Tahoma" panose="020B0604030504040204" pitchFamily="34" charset="0"/>
                <a:ea typeface="Tahoma" panose="020B0604030504040204" pitchFamily="34" charset="0"/>
                <a:cs typeface="Tahoma" panose="020B0604030504040204" pitchFamily="34" charset="0"/>
              </a:rPr>
              <a:t>fame/sazietà</a:t>
            </a:r>
          </a:p>
          <a:p>
            <a:pPr algn="ctr">
              <a:lnSpc>
                <a:spcPct val="150000"/>
              </a:lnSpc>
            </a:pPr>
            <a:r>
              <a:rPr lang="it-IT" sz="1600" dirty="0">
                <a:latin typeface="Tahoma" panose="020B0604030504040204" pitchFamily="34" charset="0"/>
                <a:ea typeface="Tahoma" panose="020B0604030504040204" pitchFamily="34" charset="0"/>
                <a:cs typeface="Tahoma" panose="020B0604030504040204" pitchFamily="34" charset="0"/>
              </a:rPr>
              <a:t>Alimentazione edonica</a:t>
            </a:r>
          </a:p>
          <a:p>
            <a:pPr algn="ctr">
              <a:lnSpc>
                <a:spcPct val="150000"/>
              </a:lnSpc>
            </a:pPr>
            <a:r>
              <a:rPr lang="it-IT" sz="1600" dirty="0" err="1">
                <a:latin typeface="Tahoma" panose="020B0604030504040204" pitchFamily="34" charset="0"/>
                <a:ea typeface="Tahoma" panose="020B0604030504040204" pitchFamily="34" charset="0"/>
                <a:cs typeface="Tahoma" panose="020B0604030504040204" pitchFamily="34" charset="0"/>
              </a:rPr>
              <a:t>Setpoint</a:t>
            </a:r>
            <a:r>
              <a:rPr lang="it-IT" sz="1600" dirty="0">
                <a:latin typeface="Tahoma" panose="020B0604030504040204" pitchFamily="34" charset="0"/>
                <a:ea typeface="Tahoma" panose="020B0604030504040204" pitchFamily="34" charset="0"/>
                <a:cs typeface="Tahoma" panose="020B0604030504040204" pitchFamily="34" charset="0"/>
              </a:rPr>
              <a:t> metabolico</a:t>
            </a:r>
          </a:p>
          <a:p>
            <a:pPr algn="ctr"/>
            <a:endParaRPr lang="it-IT" b="1" dirty="0"/>
          </a:p>
          <a:p>
            <a:pPr algn="ctr"/>
            <a:r>
              <a:rPr lang="it-IT" b="1" dirty="0"/>
              <a:t> </a:t>
            </a:r>
          </a:p>
        </p:txBody>
      </p:sp>
      <p:pic>
        <p:nvPicPr>
          <p:cNvPr id="15" name="Immagine 14">
            <a:extLst>
              <a:ext uri="{FF2B5EF4-FFF2-40B4-BE49-F238E27FC236}">
                <a16:creationId xmlns:a16="http://schemas.microsoft.com/office/drawing/2014/main" id="{0DCE4925-5FAB-2AA5-EF3F-E86ED47775B3}"/>
              </a:ext>
            </a:extLst>
          </p:cNvPr>
          <p:cNvPicPr>
            <a:picLocks noChangeAspect="1"/>
          </p:cNvPicPr>
          <p:nvPr/>
        </p:nvPicPr>
        <p:blipFill>
          <a:blip r:embed="rId3"/>
          <a:srcRect r="11437" b="40824"/>
          <a:stretch>
            <a:fillRect/>
          </a:stretch>
        </p:blipFill>
        <p:spPr>
          <a:xfrm>
            <a:off x="5149514" y="1589355"/>
            <a:ext cx="6412175" cy="2789652"/>
          </a:xfrm>
          <a:prstGeom prst="rect">
            <a:avLst/>
          </a:prstGeom>
        </p:spPr>
      </p:pic>
      <p:pic>
        <p:nvPicPr>
          <p:cNvPr id="16" name="Immagine 15">
            <a:extLst>
              <a:ext uri="{FF2B5EF4-FFF2-40B4-BE49-F238E27FC236}">
                <a16:creationId xmlns:a16="http://schemas.microsoft.com/office/drawing/2014/main" id="{3E4BF495-7190-50C9-E4F2-AEE78446BC1F}"/>
              </a:ext>
            </a:extLst>
          </p:cNvPr>
          <p:cNvPicPr>
            <a:picLocks noChangeAspect="1"/>
          </p:cNvPicPr>
          <p:nvPr/>
        </p:nvPicPr>
        <p:blipFill>
          <a:blip r:embed="rId4"/>
          <a:stretch>
            <a:fillRect/>
          </a:stretch>
        </p:blipFill>
        <p:spPr>
          <a:xfrm>
            <a:off x="835271" y="1723903"/>
            <a:ext cx="4934440" cy="2415972"/>
          </a:xfrm>
          <a:prstGeom prst="rect">
            <a:avLst/>
          </a:prstGeom>
        </p:spPr>
      </p:pic>
      <p:sp>
        <p:nvSpPr>
          <p:cNvPr id="18" name="CasellaDiTesto 17">
            <a:extLst>
              <a:ext uri="{FF2B5EF4-FFF2-40B4-BE49-F238E27FC236}">
                <a16:creationId xmlns:a16="http://schemas.microsoft.com/office/drawing/2014/main" id="{1E0F3124-03C3-5931-A5A6-D0178EB4DBC0}"/>
              </a:ext>
            </a:extLst>
          </p:cNvPr>
          <p:cNvSpPr txBox="1"/>
          <p:nvPr/>
        </p:nvSpPr>
        <p:spPr>
          <a:xfrm>
            <a:off x="8492822" y="6371277"/>
            <a:ext cx="6640242" cy="276999"/>
          </a:xfrm>
          <a:prstGeom prst="rect">
            <a:avLst/>
          </a:prstGeom>
          <a:noFill/>
        </p:spPr>
        <p:txBody>
          <a:bodyPr wrap="square">
            <a:spAutoFit/>
          </a:bodyPr>
          <a:lstStyle/>
          <a:p>
            <a:r>
              <a:rPr lang="it-IT" sz="1200" b="1" i="1" dirty="0">
                <a:solidFill>
                  <a:schemeClr val="tx1"/>
                </a:solidFill>
                <a:effectLst/>
                <a:latin typeface="+mn-lt"/>
              </a:rPr>
              <a:t>De Luca et al., 2005; Longo et al., 2023; Blasi, 2025</a:t>
            </a:r>
            <a:endParaRPr lang="it-IT" sz="1200" b="1" dirty="0"/>
          </a:p>
        </p:txBody>
      </p:sp>
    </p:spTree>
    <p:extLst>
      <p:ext uri="{BB962C8B-B14F-4D97-AF65-F5344CB8AC3E}">
        <p14:creationId xmlns:p14="http://schemas.microsoft.com/office/powerpoint/2010/main" val="20952757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asellaDiTesto 3">
            <a:extLst>
              <a:ext uri="{FF2B5EF4-FFF2-40B4-BE49-F238E27FC236}">
                <a16:creationId xmlns:a16="http://schemas.microsoft.com/office/drawing/2014/main" id="{996DFF7B-0E73-36FA-3E77-4330948C7555}"/>
              </a:ext>
            </a:extLst>
          </p:cNvPr>
          <p:cNvSpPr txBox="1"/>
          <p:nvPr/>
        </p:nvSpPr>
        <p:spPr>
          <a:xfrm>
            <a:off x="3820954" y="304800"/>
            <a:ext cx="4550092" cy="553998"/>
          </a:xfrm>
          <a:prstGeom prst="rect">
            <a:avLst/>
          </a:prstGeom>
          <a:noFill/>
        </p:spPr>
        <p:txBody>
          <a:bodyPr wrap="none" rtlCol="0">
            <a:spAutoFit/>
          </a:bodyPr>
          <a:lstStyle/>
          <a:p>
            <a:r>
              <a:rPr lang="it-IT" sz="3000" dirty="0"/>
              <a:t>L’ASSE INTESTINO CERVELLO</a:t>
            </a:r>
          </a:p>
        </p:txBody>
      </p:sp>
      <p:sp>
        <p:nvSpPr>
          <p:cNvPr id="11" name="Rettangolo 10">
            <a:extLst>
              <a:ext uri="{FF2B5EF4-FFF2-40B4-BE49-F238E27FC236}">
                <a16:creationId xmlns:a16="http://schemas.microsoft.com/office/drawing/2014/main" id="{8E66080F-3F91-C1C7-EABE-6C2E9DBC0CD6}"/>
              </a:ext>
            </a:extLst>
          </p:cNvPr>
          <p:cNvSpPr/>
          <p:nvPr/>
        </p:nvSpPr>
        <p:spPr>
          <a:xfrm>
            <a:off x="281764" y="989352"/>
            <a:ext cx="11584681" cy="56432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5" name="Immagine 4">
            <a:extLst>
              <a:ext uri="{FF2B5EF4-FFF2-40B4-BE49-F238E27FC236}">
                <a16:creationId xmlns:a16="http://schemas.microsoft.com/office/drawing/2014/main" id="{730B3BF2-EC5C-BBD5-D703-6B1BB37DB2E5}"/>
              </a:ext>
            </a:extLst>
          </p:cNvPr>
          <p:cNvPicPr>
            <a:picLocks noChangeAspect="1"/>
          </p:cNvPicPr>
          <p:nvPr/>
        </p:nvPicPr>
        <p:blipFill>
          <a:blip r:embed="rId3"/>
          <a:srcRect l="20211" r="10552"/>
          <a:stretch>
            <a:fillRect/>
          </a:stretch>
        </p:blipFill>
        <p:spPr>
          <a:xfrm>
            <a:off x="6774957" y="1292446"/>
            <a:ext cx="4853927" cy="4179100"/>
          </a:xfrm>
          <a:prstGeom prst="rect">
            <a:avLst/>
          </a:prstGeom>
        </p:spPr>
      </p:pic>
      <p:pic>
        <p:nvPicPr>
          <p:cNvPr id="6" name="Immagine 5">
            <a:extLst>
              <a:ext uri="{FF2B5EF4-FFF2-40B4-BE49-F238E27FC236}">
                <a16:creationId xmlns:a16="http://schemas.microsoft.com/office/drawing/2014/main" id="{DECD3A7B-A845-E89E-B6AC-CA6C4E090847}"/>
              </a:ext>
            </a:extLst>
          </p:cNvPr>
          <p:cNvPicPr>
            <a:picLocks noChangeAspect="1"/>
          </p:cNvPicPr>
          <p:nvPr/>
        </p:nvPicPr>
        <p:blipFill>
          <a:blip r:embed="rId4"/>
          <a:srcRect t="10571" b="20134"/>
          <a:stretch>
            <a:fillRect/>
          </a:stretch>
        </p:blipFill>
        <p:spPr>
          <a:xfrm>
            <a:off x="7654148" y="5320145"/>
            <a:ext cx="3250885" cy="956188"/>
          </a:xfrm>
          <a:prstGeom prst="rect">
            <a:avLst/>
          </a:prstGeom>
        </p:spPr>
      </p:pic>
      <p:sp>
        <p:nvSpPr>
          <p:cNvPr id="7" name="Rettangolo 6">
            <a:extLst>
              <a:ext uri="{FF2B5EF4-FFF2-40B4-BE49-F238E27FC236}">
                <a16:creationId xmlns:a16="http://schemas.microsoft.com/office/drawing/2014/main" id="{7DA83733-F310-4CFD-B306-12D9063A2D98}"/>
              </a:ext>
            </a:extLst>
          </p:cNvPr>
          <p:cNvSpPr/>
          <p:nvPr/>
        </p:nvSpPr>
        <p:spPr>
          <a:xfrm>
            <a:off x="6256255" y="4063126"/>
            <a:ext cx="2280378" cy="1463842"/>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9" name="Rettangolo 8">
            <a:extLst>
              <a:ext uri="{FF2B5EF4-FFF2-40B4-BE49-F238E27FC236}">
                <a16:creationId xmlns:a16="http://schemas.microsoft.com/office/drawing/2014/main" id="{5A97FE4F-86C1-535E-F1B5-C11DD49292E9}"/>
              </a:ext>
            </a:extLst>
          </p:cNvPr>
          <p:cNvSpPr/>
          <p:nvPr/>
        </p:nvSpPr>
        <p:spPr>
          <a:xfrm>
            <a:off x="10470705" y="4981435"/>
            <a:ext cx="1354619" cy="4450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10" name="CasellaDiTesto 9">
            <a:extLst>
              <a:ext uri="{FF2B5EF4-FFF2-40B4-BE49-F238E27FC236}">
                <a16:creationId xmlns:a16="http://schemas.microsoft.com/office/drawing/2014/main" id="{2ABC3616-E60C-7014-5B79-0EC67E895C52}"/>
              </a:ext>
            </a:extLst>
          </p:cNvPr>
          <p:cNvSpPr txBox="1"/>
          <p:nvPr/>
        </p:nvSpPr>
        <p:spPr>
          <a:xfrm>
            <a:off x="328627" y="1075475"/>
            <a:ext cx="6364109" cy="5325560"/>
          </a:xfrm>
          <a:prstGeom prst="rect">
            <a:avLst/>
          </a:prstGeom>
          <a:solidFill>
            <a:schemeClr val="bg1"/>
          </a:solidFill>
        </p:spPr>
        <p:txBody>
          <a:bodyPr wrap="square">
            <a:spAutoFit/>
          </a:bodyPr>
          <a:lstStyle/>
          <a:p>
            <a:pPr marL="342900" lvl="0" indent="-342900" algn="l">
              <a:lnSpc>
                <a:spcPct val="200000"/>
              </a:lnSpc>
              <a:buFont typeface="Arial" panose="020B0604020202020204" pitchFamily="34" charset="0"/>
              <a:buChar char="•"/>
            </a:pP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È una rete di comunicazione bidirezionale tra </a:t>
            </a:r>
            <a:r>
              <a:rPr lang="it-IT" sz="1500" b="1" i="0" dirty="0">
                <a:solidFill>
                  <a:schemeClr val="tx1"/>
                </a:solidFill>
                <a:effectLst/>
                <a:latin typeface="Tahoma" panose="020B0604030504040204" pitchFamily="34" charset="0"/>
                <a:ea typeface="Tahoma" panose="020B0604030504040204" pitchFamily="34" charset="0"/>
                <a:cs typeface="Tahoma" panose="020B0604030504040204" pitchFamily="34" charset="0"/>
              </a:rPr>
              <a:t>intestino, microbiota, sistema nervoso enterico e cervello</a:t>
            </a:r>
            <a:endPar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lvl="1">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Regola: </a:t>
            </a:r>
            <a:r>
              <a:rPr lang="it-IT" sz="1500" dirty="0">
                <a:latin typeface="Tahoma" panose="020B0604030504040204" pitchFamily="34" charset="0"/>
                <a:ea typeface="Tahoma" panose="020B0604030504040204" pitchFamily="34" charset="0"/>
                <a:cs typeface="Tahoma" panose="020B0604030504040204" pitchFamily="34" charset="0"/>
              </a:rPr>
              <a:t>1) l'omeostasi energetica, 2) il metabolismo glucidico e 3) l'appetito.</a:t>
            </a:r>
          </a:p>
          <a:p>
            <a:pPr marL="342900" lvl="0" indent="-342900" algn="l">
              <a:lnSpc>
                <a:spcPct val="150000"/>
              </a:lnSpc>
              <a:buFont typeface="Arial" panose="020B0604020202020204" pitchFamily="34" charset="0"/>
              <a:buChar char="•"/>
            </a:pPr>
            <a:endParaRPr lang="it-IT" sz="500" dirty="0">
              <a:latin typeface="Tahoma" panose="020B0604030504040204" pitchFamily="34" charset="0"/>
              <a:ea typeface="Tahoma" panose="020B0604030504040204" pitchFamily="34" charset="0"/>
              <a:cs typeface="Tahoma" panose="020B0604030504040204" pitchFamily="34" charset="0"/>
            </a:endParaRPr>
          </a:p>
          <a:p>
            <a:pPr marL="342900" lvl="0" indent="-342900" algn="l">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E’ composto da tre </a:t>
            </a: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tre vie principali di comunicazione :</a:t>
            </a:r>
          </a:p>
          <a:p>
            <a:pPr marL="800100" lvl="1" indent="-342900">
              <a:lnSpc>
                <a:spcPct val="200000"/>
              </a:lnSpc>
              <a:buFont typeface="+mj-lt"/>
              <a:buAutoNum type="arabicPeriod"/>
            </a:pPr>
            <a:r>
              <a:rPr lang="it-IT" sz="1500" b="1" dirty="0">
                <a:latin typeface="Tahoma" panose="020B0604030504040204" pitchFamily="34" charset="0"/>
                <a:ea typeface="Tahoma" panose="020B0604030504040204" pitchFamily="34" charset="0"/>
                <a:cs typeface="Tahoma" panose="020B0604030504040204" pitchFamily="34" charset="0"/>
              </a:rPr>
              <a:t>N</a:t>
            </a:r>
            <a:r>
              <a:rPr lang="it-IT" sz="1500" b="1" i="0" dirty="0">
                <a:solidFill>
                  <a:schemeClr val="tx1"/>
                </a:solidFill>
                <a:effectLst/>
                <a:latin typeface="Tahoma" panose="020B0604030504040204" pitchFamily="34" charset="0"/>
                <a:ea typeface="Tahoma" panose="020B0604030504040204" pitchFamily="34" charset="0"/>
                <a:cs typeface="Tahoma" panose="020B0604030504040204" pitchFamily="34" charset="0"/>
              </a:rPr>
              <a:t>eurale (</a:t>
            </a:r>
            <a:r>
              <a:rPr lang="it-IT" sz="1500" b="1" i="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msec</a:t>
            </a:r>
            <a:r>
              <a:rPr lang="it-IT" sz="1500" b="1" i="0"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sistema </a:t>
            </a:r>
            <a:r>
              <a:rPr lang="it-IT" sz="1500" dirty="0">
                <a:latin typeface="Tahoma" panose="020B0604030504040204" pitchFamily="34" charset="0"/>
                <a:ea typeface="Tahoma" panose="020B0604030504040204" pitchFamily="34" charset="0"/>
                <a:cs typeface="Tahoma" panose="020B0604030504040204" pitchFamily="34" charset="0"/>
              </a:rPr>
              <a:t>nervoso enterico, terminazioni vagali afferenti (VAT), NTS </a:t>
            </a:r>
            <a:r>
              <a:rPr lang="it-IT" sz="1500" dirty="0">
                <a:latin typeface="Tahoma" panose="020B0604030504040204" pitchFamily="34" charset="0"/>
                <a:ea typeface="Tahoma" panose="020B0604030504040204" pitchFamily="34" charset="0"/>
                <a:cs typeface="Tahoma" panose="020B0604030504040204" pitchFamily="34" charset="0"/>
                <a:sym typeface="Wingdings" pitchFamily="2" charset="2"/>
              </a:rPr>
              <a:t> Ipotalamo, C. mesolimbica.</a:t>
            </a:r>
            <a:endPar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800100" lvl="1" indent="-342900" algn="l">
              <a:lnSpc>
                <a:spcPct val="200000"/>
              </a:lnSpc>
              <a:buFont typeface="+mj-lt"/>
              <a:buAutoNum type="arabicPeriod"/>
            </a:pPr>
            <a:r>
              <a:rPr lang="it-IT" sz="1500" b="1" dirty="0">
                <a:latin typeface="Tahoma" panose="020B0604030504040204" pitchFamily="34" charset="0"/>
                <a:ea typeface="Tahoma" panose="020B0604030504040204" pitchFamily="34" charset="0"/>
                <a:cs typeface="Tahoma" panose="020B0604030504040204" pitchFamily="34" charset="0"/>
              </a:rPr>
              <a:t>E</a:t>
            </a:r>
            <a:r>
              <a:rPr lang="it-IT" sz="1500" b="1" i="0" dirty="0">
                <a:solidFill>
                  <a:schemeClr val="tx1"/>
                </a:solidFill>
                <a:effectLst/>
                <a:latin typeface="Tahoma" panose="020B0604030504040204" pitchFamily="34" charset="0"/>
                <a:ea typeface="Tahoma" panose="020B0604030504040204" pitchFamily="34" charset="0"/>
                <a:cs typeface="Tahoma" panose="020B0604030504040204" pitchFamily="34" charset="0"/>
              </a:rPr>
              <a:t>ndocrina (min)</a:t>
            </a: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Cellule </a:t>
            </a:r>
            <a:r>
              <a:rPr lang="it-IT" sz="1500" dirty="0" err="1">
                <a:latin typeface="Tahoma" panose="020B0604030504040204" pitchFamily="34" charset="0"/>
                <a:ea typeface="Tahoma" panose="020B0604030504040204" pitchFamily="34" charset="0"/>
                <a:cs typeface="Tahoma" panose="020B0604030504040204" pitchFamily="34" charset="0"/>
              </a:rPr>
              <a:t>E</a:t>
            </a:r>
            <a:r>
              <a:rPr lang="it-IT" sz="1500" b="0" i="0" dirty="0" err="1">
                <a:solidFill>
                  <a:schemeClr val="tx1"/>
                </a:solidFill>
                <a:effectLst/>
                <a:latin typeface="Tahoma" panose="020B0604030504040204" pitchFamily="34" charset="0"/>
                <a:ea typeface="Tahoma" panose="020B0604030504040204" pitchFamily="34" charset="0"/>
                <a:cs typeface="Tahoma" panose="020B0604030504040204" pitchFamily="34" charset="0"/>
              </a:rPr>
              <a:t>nteroEndocrine</a:t>
            </a: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 (EEC)</a:t>
            </a: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GLP-1, PYY, CCK </a:t>
            </a: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sym typeface="Wingdings" pitchFamily="2" charset="2"/>
              </a:rPr>
              <a:t> VAT e circolo sanguigno  ipotalamo/mesolimbico</a:t>
            </a: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a:t>
            </a:r>
          </a:p>
          <a:p>
            <a:pPr marL="800100" lvl="1" indent="-342900">
              <a:lnSpc>
                <a:spcPct val="200000"/>
              </a:lnSpc>
              <a:buFont typeface="+mj-lt"/>
              <a:buAutoNum type="arabicPeriod"/>
            </a:pPr>
            <a:r>
              <a:rPr lang="it-IT" sz="1500" b="1" dirty="0">
                <a:latin typeface="Tahoma" panose="020B0604030504040204" pitchFamily="34" charset="0"/>
                <a:ea typeface="Tahoma" panose="020B0604030504040204" pitchFamily="34" charset="0"/>
                <a:cs typeface="Tahoma" panose="020B0604030504040204" pitchFamily="34" charset="0"/>
              </a:rPr>
              <a:t>Microbica (ore/giorni)</a:t>
            </a:r>
            <a:r>
              <a:rPr lang="it-IT" sz="1500" dirty="0">
                <a:latin typeface="Tahoma" panose="020B0604030504040204" pitchFamily="34" charset="0"/>
                <a:ea typeface="Tahoma" panose="020B0604030504040204" pitchFamily="34" charset="0"/>
                <a:cs typeface="Tahoma" panose="020B0604030504040204" pitchFamily="34" charset="0"/>
              </a:rPr>
              <a:t>: microbiota coinvolto nella produzione di </a:t>
            </a:r>
            <a:r>
              <a:rPr lang="it-IT" sz="1500" dirty="0">
                <a:latin typeface="Tahoma" panose="020B0604030504040204" pitchFamily="34" charset="0"/>
                <a:ea typeface="Tahoma" panose="020B0604030504040204" pitchFamily="34" charset="0"/>
                <a:cs typeface="Tahoma" panose="020B0604030504040204" pitchFamily="34" charset="0"/>
                <a:sym typeface="Wingdings" pitchFamily="2" charset="2"/>
              </a:rPr>
              <a:t> </a:t>
            </a:r>
            <a:r>
              <a:rPr lang="it-IT" sz="1500" dirty="0">
                <a:latin typeface="Tahoma" panose="020B0604030504040204" pitchFamily="34" charset="0"/>
                <a:ea typeface="Tahoma" panose="020B0604030504040204" pitchFamily="34" charset="0"/>
                <a:cs typeface="Tahoma" panose="020B0604030504040204" pitchFamily="34" charset="0"/>
              </a:rPr>
              <a:t>metaboliti microbici, neuromodulatori (Serotonina, GABA, Dopamina), </a:t>
            </a:r>
            <a:r>
              <a:rPr lang="it-IT" sz="1500" b="0" i="0" dirty="0">
                <a:solidFill>
                  <a:schemeClr val="tx1"/>
                </a:solidFill>
                <a:effectLst/>
                <a:latin typeface="Tahoma" panose="020B0604030504040204" pitchFamily="34" charset="0"/>
                <a:ea typeface="Tahoma" panose="020B0604030504040204" pitchFamily="34" charset="0"/>
                <a:cs typeface="Tahoma" panose="020B0604030504040204" pitchFamily="34" charset="0"/>
              </a:rPr>
              <a:t>acidi grassi a catena corta (SCFA); acidi biliari</a:t>
            </a:r>
          </a:p>
        </p:txBody>
      </p:sp>
      <p:sp>
        <p:nvSpPr>
          <p:cNvPr id="12" name="CasellaDiTesto 11">
            <a:extLst>
              <a:ext uri="{FF2B5EF4-FFF2-40B4-BE49-F238E27FC236}">
                <a16:creationId xmlns:a16="http://schemas.microsoft.com/office/drawing/2014/main" id="{58C362DF-3A17-FC33-5C90-C5F1610F811E}"/>
              </a:ext>
            </a:extLst>
          </p:cNvPr>
          <p:cNvSpPr txBox="1"/>
          <p:nvPr/>
        </p:nvSpPr>
        <p:spPr>
          <a:xfrm>
            <a:off x="7190503" y="6371277"/>
            <a:ext cx="6640242" cy="276999"/>
          </a:xfrm>
          <a:prstGeom prst="rect">
            <a:avLst/>
          </a:prstGeom>
          <a:noFill/>
        </p:spPr>
        <p:txBody>
          <a:bodyPr wrap="square">
            <a:spAutoFit/>
          </a:bodyPr>
          <a:lstStyle/>
          <a:p>
            <a:r>
              <a:rPr lang="it-IT" sz="1200" b="1" i="1" dirty="0"/>
              <a:t>Gupta et al., 2020; Simpson et al., 2021 ; Longo et </a:t>
            </a:r>
            <a:r>
              <a:rPr lang="it-IT" sz="1200" b="1" i="1" dirty="0">
                <a:solidFill>
                  <a:schemeClr val="tx1"/>
                </a:solidFill>
                <a:effectLst/>
                <a:latin typeface="+mn-lt"/>
              </a:rPr>
              <a:t>al., 2023; Blasi, 2025</a:t>
            </a:r>
            <a:endParaRPr lang="it-IT" sz="1200" b="1" dirty="0"/>
          </a:p>
        </p:txBody>
      </p:sp>
    </p:spTree>
    <p:extLst>
      <p:ext uri="{BB962C8B-B14F-4D97-AF65-F5344CB8AC3E}">
        <p14:creationId xmlns:p14="http://schemas.microsoft.com/office/powerpoint/2010/main" val="9922235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ttangolo 9">
            <a:extLst>
              <a:ext uri="{FF2B5EF4-FFF2-40B4-BE49-F238E27FC236}">
                <a16:creationId xmlns:a16="http://schemas.microsoft.com/office/drawing/2014/main" id="{0F5A60DA-287F-625B-9D02-6E2445477F9E}"/>
              </a:ext>
            </a:extLst>
          </p:cNvPr>
          <p:cNvSpPr/>
          <p:nvPr/>
        </p:nvSpPr>
        <p:spPr>
          <a:xfrm>
            <a:off x="281764" y="989352"/>
            <a:ext cx="11584681" cy="56432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1" name="Immagine 10">
            <a:extLst>
              <a:ext uri="{FF2B5EF4-FFF2-40B4-BE49-F238E27FC236}">
                <a16:creationId xmlns:a16="http://schemas.microsoft.com/office/drawing/2014/main" id="{2047383F-CAFE-D7F9-82EE-FD5324C7D0AE}"/>
              </a:ext>
            </a:extLst>
          </p:cNvPr>
          <p:cNvPicPr>
            <a:picLocks noChangeAspect="1"/>
          </p:cNvPicPr>
          <p:nvPr/>
        </p:nvPicPr>
        <p:blipFill>
          <a:blip r:embed="rId3"/>
          <a:srcRect l="54795" t="1" b="45377"/>
          <a:stretch>
            <a:fillRect/>
          </a:stretch>
        </p:blipFill>
        <p:spPr>
          <a:xfrm>
            <a:off x="862384" y="1027085"/>
            <a:ext cx="3932671" cy="2015413"/>
          </a:xfrm>
          <a:prstGeom prst="rect">
            <a:avLst/>
          </a:prstGeom>
        </p:spPr>
      </p:pic>
      <p:pic>
        <p:nvPicPr>
          <p:cNvPr id="12" name="Picture 2">
            <a:extLst>
              <a:ext uri="{FF2B5EF4-FFF2-40B4-BE49-F238E27FC236}">
                <a16:creationId xmlns:a16="http://schemas.microsoft.com/office/drawing/2014/main" id="{CFEDCD80-DEE1-A2C5-E77B-391F95514ABE}"/>
              </a:ext>
            </a:extLst>
          </p:cNvPr>
          <p:cNvPicPr>
            <a:picLocks noChangeAspect="1"/>
          </p:cNvPicPr>
          <p:nvPr/>
        </p:nvPicPr>
        <p:blipFill>
          <a:blip r:embed="rId4"/>
          <a:srcRect t="19601" b="15715"/>
          <a:stretch>
            <a:fillRect/>
          </a:stretch>
        </p:blipFill>
        <p:spPr>
          <a:xfrm>
            <a:off x="5759171" y="1341904"/>
            <a:ext cx="6062642" cy="2270802"/>
          </a:xfrm>
          <a:prstGeom prst="rect">
            <a:avLst/>
          </a:prstGeom>
        </p:spPr>
      </p:pic>
      <p:sp>
        <p:nvSpPr>
          <p:cNvPr id="13" name="CasellaDiTesto 12">
            <a:extLst>
              <a:ext uri="{FF2B5EF4-FFF2-40B4-BE49-F238E27FC236}">
                <a16:creationId xmlns:a16="http://schemas.microsoft.com/office/drawing/2014/main" id="{64DBE6F4-E09E-83AA-634D-B7CD71277E95}"/>
              </a:ext>
            </a:extLst>
          </p:cNvPr>
          <p:cNvSpPr txBox="1"/>
          <p:nvPr/>
        </p:nvSpPr>
        <p:spPr>
          <a:xfrm>
            <a:off x="526473" y="3516444"/>
            <a:ext cx="5517168" cy="2815258"/>
          </a:xfrm>
          <a:prstGeom prst="rect">
            <a:avLst/>
          </a:prstGeom>
          <a:solidFill>
            <a:schemeClr val="bg1"/>
          </a:solidFill>
        </p:spPr>
        <p:txBody>
          <a:bodyPr wrap="square" rtlCol="0">
            <a:spAutoFit/>
          </a:bodyPr>
          <a:lstStyle/>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&gt; Dieta High-Fat / Low-Fiber / Stress</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&gt; Citochine pro-infiammatorie (IL3, IL6; a-INF)</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&gt; Permeabilità intestinale LPS (</a:t>
            </a:r>
            <a:r>
              <a:rPr lang="it-IT" sz="1500" dirty="0" err="1">
                <a:latin typeface="Tahoma" panose="020B0604030504040204" pitchFamily="34" charset="0"/>
                <a:ea typeface="Tahoma" panose="020B0604030504040204" pitchFamily="34" charset="0"/>
                <a:cs typeface="Tahoma" panose="020B0604030504040204" pitchFamily="34" charset="0"/>
              </a:rPr>
              <a:t>L</a:t>
            </a:r>
            <a:r>
              <a:rPr lang="it-IT" sz="1500" i="1" dirty="0" err="1">
                <a:latin typeface="Tahoma" panose="020B0604030504040204" pitchFamily="34" charset="0"/>
                <a:ea typeface="Tahoma" panose="020B0604030504040204" pitchFamily="34" charset="0"/>
                <a:cs typeface="Tahoma" panose="020B0604030504040204" pitchFamily="34" charset="0"/>
              </a:rPr>
              <a:t>eaky</a:t>
            </a:r>
            <a:r>
              <a:rPr lang="it-IT" sz="1500" i="1" dirty="0">
                <a:latin typeface="Tahoma" panose="020B0604030504040204" pitchFamily="34" charset="0"/>
                <a:ea typeface="Tahoma" panose="020B0604030504040204" pitchFamily="34" charset="0"/>
                <a:cs typeface="Tahoma" panose="020B0604030504040204" pitchFamily="34" charset="0"/>
              </a:rPr>
              <a:t> Gut</a:t>
            </a:r>
            <a:r>
              <a:rPr lang="it-IT" sz="1500" dirty="0">
                <a:latin typeface="Tahoma" panose="020B0604030504040204" pitchFamily="34" charset="0"/>
                <a:ea typeface="Tahoma" panose="020B0604030504040204" pitchFamily="34" charset="0"/>
                <a:cs typeface="Tahoma" panose="020B0604030504040204" pitchFamily="34" charset="0"/>
              </a:rPr>
              <a:t>)</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&gt; Alterazione Microbiota (Disbiosi)</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Alterata produzione enterormoni: GLP-1, PYY, CCK </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&lt; Produzione di neurotrasmettitori (Serotonina, Dopamina)</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&lt; produzione di SCFA, acidi </a:t>
            </a:r>
            <a:r>
              <a:rPr lang="it-IT" sz="1500" dirty="0" err="1">
                <a:latin typeface="Tahoma" panose="020B0604030504040204" pitchFamily="34" charset="0"/>
                <a:ea typeface="Tahoma" panose="020B0604030504040204" pitchFamily="34" charset="0"/>
                <a:cs typeface="Tahoma" panose="020B0604030504040204" pitchFamily="34" charset="0"/>
              </a:rPr>
              <a:t>bliari</a:t>
            </a:r>
            <a:endParaRPr lang="it-IT" sz="1500" dirty="0">
              <a:latin typeface="Tahoma" panose="020B0604030504040204" pitchFamily="34" charset="0"/>
              <a:ea typeface="Tahoma" panose="020B0604030504040204" pitchFamily="34" charset="0"/>
              <a:cs typeface="Tahoma" panose="020B0604030504040204" pitchFamily="34" charset="0"/>
            </a:endParaRP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&lt; Efficienza dei segnali vagali: deficit segnaletico</a:t>
            </a:r>
          </a:p>
        </p:txBody>
      </p:sp>
      <p:sp>
        <p:nvSpPr>
          <p:cNvPr id="15" name="CasellaDiTesto 14">
            <a:extLst>
              <a:ext uri="{FF2B5EF4-FFF2-40B4-BE49-F238E27FC236}">
                <a16:creationId xmlns:a16="http://schemas.microsoft.com/office/drawing/2014/main" id="{9998BE94-22AB-51C6-F367-C2F11DC42DFC}"/>
              </a:ext>
            </a:extLst>
          </p:cNvPr>
          <p:cNvSpPr txBox="1"/>
          <p:nvPr/>
        </p:nvSpPr>
        <p:spPr>
          <a:xfrm>
            <a:off x="7437415" y="1023817"/>
            <a:ext cx="11609524" cy="391517"/>
          </a:xfrm>
          <a:prstGeom prst="rect">
            <a:avLst/>
          </a:prstGeom>
          <a:noFill/>
        </p:spPr>
        <p:txBody>
          <a:bodyPr wrap="square">
            <a:spAutoFit/>
          </a:bodyPr>
          <a:lstStyle/>
          <a:p>
            <a:pP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Shift verso alimentazione Edonica  </a:t>
            </a:r>
          </a:p>
        </p:txBody>
      </p:sp>
      <p:sp>
        <p:nvSpPr>
          <p:cNvPr id="16" name="CasellaDiTesto 15">
            <a:extLst>
              <a:ext uri="{FF2B5EF4-FFF2-40B4-BE49-F238E27FC236}">
                <a16:creationId xmlns:a16="http://schemas.microsoft.com/office/drawing/2014/main" id="{69F87BFE-5962-03B4-15F2-C0CD0E3DD66E}"/>
              </a:ext>
            </a:extLst>
          </p:cNvPr>
          <p:cNvSpPr txBox="1"/>
          <p:nvPr/>
        </p:nvSpPr>
        <p:spPr>
          <a:xfrm>
            <a:off x="6148360" y="3573002"/>
            <a:ext cx="5682453" cy="3161506"/>
          </a:xfrm>
          <a:prstGeom prst="rect">
            <a:avLst/>
          </a:prstGeom>
          <a:noFill/>
        </p:spPr>
        <p:txBody>
          <a:bodyPr wrap="none" rtlCol="0">
            <a:spAutoFit/>
          </a:bodyPr>
          <a:lstStyle/>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Deficit di Dopaminergico  </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&gt; Preferenza per cibi alimenti High-Cal gratificanti (</a:t>
            </a:r>
            <a:r>
              <a:rPr lang="it-IT" sz="1500" dirty="0" err="1">
                <a:latin typeface="Tahoma" panose="020B0604030504040204" pitchFamily="34" charset="0"/>
                <a:ea typeface="Tahoma" panose="020B0604030504040204" pitchFamily="34" charset="0"/>
                <a:cs typeface="Tahoma" panose="020B0604030504040204" pitchFamily="34" charset="0"/>
              </a:rPr>
              <a:t>Reward</a:t>
            </a:r>
            <a:r>
              <a:rPr lang="it-IT" sz="1500" dirty="0">
                <a:latin typeface="Tahoma" panose="020B0604030504040204" pitchFamily="34" charset="0"/>
                <a:ea typeface="Tahoma" panose="020B0604030504040204" pitchFamily="34" charset="0"/>
                <a:cs typeface="Tahoma" panose="020B0604030504040204" pitchFamily="34" charset="0"/>
              </a:rPr>
              <a:t>)</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Comportamenti alimentari disfunzionali:</a:t>
            </a:r>
          </a:p>
          <a:p>
            <a:pPr marL="742950" lvl="1" indent="-285750">
              <a:lnSpc>
                <a:spcPct val="150000"/>
              </a:lnSpc>
              <a:buFont typeface="Arial" panose="020B0604020202020204" pitchFamily="34" charset="0"/>
              <a:buChar char="•"/>
            </a:pPr>
            <a:r>
              <a:rPr lang="it-IT" sz="1500" i="1" dirty="0">
                <a:latin typeface="Tahoma" panose="020B0604030504040204" pitchFamily="34" charset="0"/>
                <a:ea typeface="Tahoma" panose="020B0604030504040204" pitchFamily="34" charset="0"/>
                <a:cs typeface="Tahoma" panose="020B0604030504040204" pitchFamily="34" charset="0"/>
              </a:rPr>
              <a:t>Binge </a:t>
            </a:r>
            <a:r>
              <a:rPr lang="it-IT" sz="1500" i="1" dirty="0" err="1">
                <a:latin typeface="Tahoma" panose="020B0604030504040204" pitchFamily="34" charset="0"/>
                <a:ea typeface="Tahoma" panose="020B0604030504040204" pitchFamily="34" charset="0"/>
                <a:cs typeface="Tahoma" panose="020B0604030504040204" pitchFamily="34" charset="0"/>
              </a:rPr>
              <a:t>eating</a:t>
            </a:r>
            <a:r>
              <a:rPr lang="it-IT" sz="1500" i="1" dirty="0">
                <a:latin typeface="Tahoma" panose="020B0604030504040204" pitchFamily="34" charset="0"/>
                <a:ea typeface="Tahoma" panose="020B0604030504040204" pitchFamily="34" charset="0"/>
                <a:cs typeface="Tahoma" panose="020B0604030504040204" pitchFamily="34" charset="0"/>
              </a:rPr>
              <a:t>, </a:t>
            </a:r>
            <a:r>
              <a:rPr lang="it-IT" sz="1500" i="1" dirty="0" err="1">
                <a:latin typeface="Tahoma" panose="020B0604030504040204" pitchFamily="34" charset="0"/>
                <a:ea typeface="Tahoma" panose="020B0604030504040204" pitchFamily="34" charset="0"/>
                <a:cs typeface="Tahoma" panose="020B0604030504040204" pitchFamily="34" charset="0"/>
              </a:rPr>
              <a:t>Emotional</a:t>
            </a:r>
            <a:r>
              <a:rPr lang="it-IT" sz="1500" i="1" dirty="0">
                <a:latin typeface="Tahoma" panose="020B0604030504040204" pitchFamily="34" charset="0"/>
                <a:ea typeface="Tahoma" panose="020B0604030504040204" pitchFamily="34" charset="0"/>
                <a:cs typeface="Tahoma" panose="020B0604030504040204" pitchFamily="34" charset="0"/>
              </a:rPr>
              <a:t> </a:t>
            </a:r>
            <a:r>
              <a:rPr lang="it-IT" sz="1500" i="1" dirty="0" err="1">
                <a:latin typeface="Tahoma" panose="020B0604030504040204" pitchFamily="34" charset="0"/>
                <a:ea typeface="Tahoma" panose="020B0604030504040204" pitchFamily="34" charset="0"/>
                <a:cs typeface="Tahoma" panose="020B0604030504040204" pitchFamily="34" charset="0"/>
              </a:rPr>
              <a:t>eating</a:t>
            </a:r>
            <a:r>
              <a:rPr lang="it-IT" sz="1500" i="1" dirty="0">
                <a:latin typeface="Tahoma" panose="020B0604030504040204" pitchFamily="34" charset="0"/>
                <a:ea typeface="Tahoma" panose="020B0604030504040204" pitchFamily="34" charset="0"/>
                <a:cs typeface="Tahoma" panose="020B0604030504040204" pitchFamily="34" charset="0"/>
              </a:rPr>
              <a:t>, Grazing, </a:t>
            </a:r>
            <a:r>
              <a:rPr lang="it-IT" sz="1500" i="1" dirty="0" err="1">
                <a:latin typeface="Tahoma" panose="020B0604030504040204" pitchFamily="34" charset="0"/>
                <a:ea typeface="Tahoma" panose="020B0604030504040204" pitchFamily="34" charset="0"/>
                <a:cs typeface="Tahoma" panose="020B0604030504040204" pitchFamily="34" charset="0"/>
              </a:rPr>
              <a:t>Craving</a:t>
            </a:r>
            <a:r>
              <a:rPr lang="it-IT" sz="1500" i="1" dirty="0">
                <a:latin typeface="Tahoma" panose="020B0604030504040204" pitchFamily="34" charset="0"/>
                <a:ea typeface="Tahoma" panose="020B0604030504040204" pitchFamily="34" charset="0"/>
                <a:cs typeface="Tahoma" panose="020B0604030504040204" pitchFamily="34" charset="0"/>
              </a:rPr>
              <a:t> </a:t>
            </a:r>
            <a:r>
              <a:rPr lang="it-IT" sz="1500" dirty="0">
                <a:latin typeface="Tahoma" panose="020B0604030504040204" pitchFamily="34" charset="0"/>
                <a:ea typeface="Tahoma" panose="020B0604030504040204" pitchFamily="34" charset="0"/>
                <a:cs typeface="Tahoma" panose="020B0604030504040204" pitchFamily="34" charset="0"/>
              </a:rPr>
              <a:t>e </a:t>
            </a:r>
            <a:r>
              <a:rPr lang="it-IT" sz="1500" dirty="0" err="1">
                <a:latin typeface="Tahoma" panose="020B0604030504040204" pitchFamily="34" charset="0"/>
                <a:ea typeface="Tahoma" panose="020B0604030504040204" pitchFamily="34" charset="0"/>
                <a:cs typeface="Tahoma" panose="020B0604030504040204" pitchFamily="34" charset="0"/>
              </a:rPr>
              <a:t>LoCE</a:t>
            </a:r>
            <a:endParaRPr lang="it-IT" sz="1500" dirty="0">
              <a:latin typeface="Tahoma" panose="020B0604030504040204" pitchFamily="34" charset="0"/>
              <a:ea typeface="Tahoma" panose="020B0604030504040204" pitchFamily="34" charset="0"/>
              <a:cs typeface="Tahoma" panose="020B0604030504040204" pitchFamily="34" charset="0"/>
            </a:endParaRP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&gt; Deflessione del tono dell’umore</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&gt; Attivazione della vigilanza (Stress) </a:t>
            </a:r>
            <a:r>
              <a:rPr lang="it-IT" sz="1500" dirty="0">
                <a:latin typeface="Tahoma" panose="020B0604030504040204" pitchFamily="34" charset="0"/>
                <a:ea typeface="Tahoma" panose="020B0604030504040204" pitchFamily="34" charset="0"/>
                <a:cs typeface="Tahoma" panose="020B0604030504040204" pitchFamily="34" charset="0"/>
                <a:sym typeface="Wingdings" pitchFamily="2" charset="2"/>
              </a:rPr>
              <a:t> HPA  Cortisolo</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&gt; Disregolazione emotiva</a:t>
            </a:r>
          </a:p>
          <a:p>
            <a:pPr marL="28575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&lt; Funzionamento Controllo cognitivo </a:t>
            </a:r>
          </a:p>
          <a:p>
            <a:pPr marL="285750" indent="-285750">
              <a:lnSpc>
                <a:spcPct val="150000"/>
              </a:lnSpc>
              <a:buFont typeface="Arial" panose="020B0604020202020204" pitchFamily="34" charset="0"/>
              <a:buChar char="•"/>
            </a:pPr>
            <a:endParaRPr lang="it-IT" sz="1500" dirty="0">
              <a:latin typeface="Tahoma" panose="020B0604030504040204" pitchFamily="34" charset="0"/>
              <a:ea typeface="Tahoma" panose="020B0604030504040204" pitchFamily="34" charset="0"/>
              <a:cs typeface="Tahoma" panose="020B0604030504040204" pitchFamily="34" charset="0"/>
            </a:endParaRPr>
          </a:p>
        </p:txBody>
      </p:sp>
      <p:sp>
        <p:nvSpPr>
          <p:cNvPr id="17" name="CasellaDiTesto 16">
            <a:extLst>
              <a:ext uri="{FF2B5EF4-FFF2-40B4-BE49-F238E27FC236}">
                <a16:creationId xmlns:a16="http://schemas.microsoft.com/office/drawing/2014/main" id="{675051CE-2CE8-906D-E2E7-3FB69323BA4C}"/>
              </a:ext>
            </a:extLst>
          </p:cNvPr>
          <p:cNvSpPr txBox="1"/>
          <p:nvPr/>
        </p:nvSpPr>
        <p:spPr>
          <a:xfrm>
            <a:off x="291238" y="331653"/>
            <a:ext cx="11609524" cy="477054"/>
          </a:xfrm>
          <a:prstGeom prst="rect">
            <a:avLst/>
          </a:prstGeom>
          <a:noFill/>
        </p:spPr>
        <p:txBody>
          <a:bodyPr wrap="square">
            <a:spAutoFit/>
          </a:bodyPr>
          <a:lstStyle/>
          <a:p>
            <a:pPr algn="ctr"/>
            <a:r>
              <a:rPr lang="it-IT" sz="2500" dirty="0">
                <a:latin typeface="Tahoma" panose="020B0604030504040204" pitchFamily="34" charset="0"/>
                <a:ea typeface="Tahoma" panose="020B0604030504040204" pitchFamily="34" charset="0"/>
                <a:cs typeface="Tahoma" panose="020B0604030504040204" pitchFamily="34" charset="0"/>
              </a:rPr>
              <a:t>OBESITÀ E ALTERAZIONE DEL ASSE INTESTINO-CERVELLO</a:t>
            </a:r>
          </a:p>
        </p:txBody>
      </p:sp>
      <p:sp>
        <p:nvSpPr>
          <p:cNvPr id="18" name="CasellaDiTesto 17">
            <a:extLst>
              <a:ext uri="{FF2B5EF4-FFF2-40B4-BE49-F238E27FC236}">
                <a16:creationId xmlns:a16="http://schemas.microsoft.com/office/drawing/2014/main" id="{04755877-4A61-334F-F41B-F49B8934A3FE}"/>
              </a:ext>
            </a:extLst>
          </p:cNvPr>
          <p:cNvSpPr txBox="1"/>
          <p:nvPr/>
        </p:nvSpPr>
        <p:spPr>
          <a:xfrm>
            <a:off x="1144678" y="1023817"/>
            <a:ext cx="3771092" cy="391517"/>
          </a:xfrm>
          <a:prstGeom prst="rect">
            <a:avLst/>
          </a:prstGeom>
          <a:solidFill>
            <a:schemeClr val="bg1"/>
          </a:solidFill>
        </p:spPr>
        <p:txBody>
          <a:bodyPr wrap="square">
            <a:spAutoFit/>
          </a:bodyPr>
          <a:lstStyle/>
          <a:p>
            <a:pP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Alterazione della mucosa intestinale</a:t>
            </a:r>
          </a:p>
        </p:txBody>
      </p:sp>
      <p:sp>
        <p:nvSpPr>
          <p:cNvPr id="19" name="CasellaDiTesto 18">
            <a:extLst>
              <a:ext uri="{FF2B5EF4-FFF2-40B4-BE49-F238E27FC236}">
                <a16:creationId xmlns:a16="http://schemas.microsoft.com/office/drawing/2014/main" id="{63714438-2102-B537-C47E-5F5F18B32F86}"/>
              </a:ext>
            </a:extLst>
          </p:cNvPr>
          <p:cNvSpPr txBox="1"/>
          <p:nvPr/>
        </p:nvSpPr>
        <p:spPr>
          <a:xfrm>
            <a:off x="6814868" y="6371277"/>
            <a:ext cx="8082685" cy="276999"/>
          </a:xfrm>
          <a:prstGeom prst="rect">
            <a:avLst/>
          </a:prstGeom>
          <a:noFill/>
        </p:spPr>
        <p:txBody>
          <a:bodyPr wrap="square">
            <a:spAutoFit/>
          </a:bodyPr>
          <a:lstStyle>
            <a:defPPr rtl="0">
              <a:defRPr lang="it-it"/>
            </a:defPPr>
            <a:lvl1pPr>
              <a:defRPr sz="1200" b="1" i="1"/>
            </a:lvl1pPr>
          </a:lstStyle>
          <a:p>
            <a:r>
              <a:rPr lang="it-IT" dirty="0"/>
              <a:t>Gupta et al., 2020; </a:t>
            </a:r>
            <a:r>
              <a:rPr lang="it-IT" dirty="0" err="1"/>
              <a:t>Kheirvar</a:t>
            </a:r>
            <a:r>
              <a:rPr lang="it-IT" dirty="0"/>
              <a:t> et al., 2023; Frick et al., 2023; Longo et al., 2023</a:t>
            </a:r>
          </a:p>
        </p:txBody>
      </p:sp>
    </p:spTree>
    <p:extLst>
      <p:ext uri="{BB962C8B-B14F-4D97-AF65-F5344CB8AC3E}">
        <p14:creationId xmlns:p14="http://schemas.microsoft.com/office/powerpoint/2010/main" val="10788442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a:extLst>
              <a:ext uri="{FF2B5EF4-FFF2-40B4-BE49-F238E27FC236}">
                <a16:creationId xmlns:a16="http://schemas.microsoft.com/office/drawing/2014/main" id="{CB341BBB-646C-FCF5-F3C7-9263A3C42A4D}"/>
              </a:ext>
            </a:extLst>
          </p:cNvPr>
          <p:cNvSpPr/>
          <p:nvPr/>
        </p:nvSpPr>
        <p:spPr>
          <a:xfrm>
            <a:off x="281764" y="989352"/>
            <a:ext cx="11584681" cy="56432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CasellaDiTesto 2">
            <a:extLst>
              <a:ext uri="{FF2B5EF4-FFF2-40B4-BE49-F238E27FC236}">
                <a16:creationId xmlns:a16="http://schemas.microsoft.com/office/drawing/2014/main" id="{818B57F6-95F3-2E48-283C-928099C6EB56}"/>
              </a:ext>
            </a:extLst>
          </p:cNvPr>
          <p:cNvSpPr txBox="1"/>
          <p:nvPr/>
        </p:nvSpPr>
        <p:spPr>
          <a:xfrm>
            <a:off x="291238" y="331653"/>
            <a:ext cx="11609524" cy="477054"/>
          </a:xfrm>
          <a:prstGeom prst="rect">
            <a:avLst/>
          </a:prstGeom>
          <a:noFill/>
        </p:spPr>
        <p:txBody>
          <a:bodyPr wrap="square">
            <a:spAutoFit/>
          </a:bodyPr>
          <a:lstStyle/>
          <a:p>
            <a:pPr algn="ctr"/>
            <a:r>
              <a:rPr lang="it-IT" sz="2500" dirty="0">
                <a:latin typeface="Tahoma" panose="020B0604030504040204" pitchFamily="34" charset="0"/>
                <a:ea typeface="Tahoma" panose="020B0604030504040204" pitchFamily="34" charset="0"/>
                <a:cs typeface="Tahoma" panose="020B0604030504040204" pitchFamily="34" charset="0"/>
              </a:rPr>
              <a:t>CHIRURGIA BARIATRICA E RIMODELLAMENTO DELL’ASSE INTESTINI CERVELLO </a:t>
            </a:r>
          </a:p>
        </p:txBody>
      </p:sp>
      <p:pic>
        <p:nvPicPr>
          <p:cNvPr id="8" name="Immagine 7">
            <a:extLst>
              <a:ext uri="{FF2B5EF4-FFF2-40B4-BE49-F238E27FC236}">
                <a16:creationId xmlns:a16="http://schemas.microsoft.com/office/drawing/2014/main" id="{9C8237D2-A9E1-770F-2153-4A3C25B03DD7}"/>
              </a:ext>
            </a:extLst>
          </p:cNvPr>
          <p:cNvPicPr>
            <a:picLocks noChangeAspect="1"/>
          </p:cNvPicPr>
          <p:nvPr/>
        </p:nvPicPr>
        <p:blipFill>
          <a:blip r:embed="rId3"/>
          <a:stretch>
            <a:fillRect/>
          </a:stretch>
        </p:blipFill>
        <p:spPr>
          <a:xfrm>
            <a:off x="390957" y="1058594"/>
            <a:ext cx="11365235" cy="1393424"/>
          </a:xfrm>
          <a:prstGeom prst="rect">
            <a:avLst/>
          </a:prstGeom>
        </p:spPr>
      </p:pic>
      <p:sp>
        <p:nvSpPr>
          <p:cNvPr id="10" name="Rettangolo 9">
            <a:extLst>
              <a:ext uri="{FF2B5EF4-FFF2-40B4-BE49-F238E27FC236}">
                <a16:creationId xmlns:a16="http://schemas.microsoft.com/office/drawing/2014/main" id="{D000DEC7-C0DE-0388-C3C0-C975001757D6}"/>
              </a:ext>
            </a:extLst>
          </p:cNvPr>
          <p:cNvSpPr/>
          <p:nvPr/>
        </p:nvSpPr>
        <p:spPr>
          <a:xfrm>
            <a:off x="373815" y="1044770"/>
            <a:ext cx="3783637" cy="5326507"/>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11" name="Rettangolo 10">
            <a:extLst>
              <a:ext uri="{FF2B5EF4-FFF2-40B4-BE49-F238E27FC236}">
                <a16:creationId xmlns:a16="http://schemas.microsoft.com/office/drawing/2014/main" id="{9B20EAD4-E81D-F208-5603-B54313ABFBB3}"/>
              </a:ext>
            </a:extLst>
          </p:cNvPr>
          <p:cNvSpPr/>
          <p:nvPr/>
        </p:nvSpPr>
        <p:spPr>
          <a:xfrm>
            <a:off x="4153077" y="1044767"/>
            <a:ext cx="3844048" cy="532651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13" name="Connettore dritto 12">
            <a:extLst>
              <a:ext uri="{FF2B5EF4-FFF2-40B4-BE49-F238E27FC236}">
                <a16:creationId xmlns:a16="http://schemas.microsoft.com/office/drawing/2014/main" id="{142C42FA-0407-3D12-CE39-441020B9A9AE}"/>
              </a:ext>
            </a:extLst>
          </p:cNvPr>
          <p:cNvCxnSpPr>
            <a:cxnSpLocks/>
          </p:cNvCxnSpPr>
          <p:nvPr/>
        </p:nvCxnSpPr>
        <p:spPr>
          <a:xfrm>
            <a:off x="373816" y="2466032"/>
            <a:ext cx="11409247" cy="0"/>
          </a:xfrm>
          <a:prstGeom prst="line">
            <a:avLst/>
          </a:prstGeom>
        </p:spPr>
        <p:style>
          <a:lnRef idx="1">
            <a:schemeClr val="accent1"/>
          </a:lnRef>
          <a:fillRef idx="0">
            <a:schemeClr val="accent1"/>
          </a:fillRef>
          <a:effectRef idx="0">
            <a:schemeClr val="accent1"/>
          </a:effectRef>
          <a:fontRef idx="minor">
            <a:schemeClr val="tx1"/>
          </a:fontRef>
        </p:style>
      </p:cxnSp>
      <p:sp>
        <p:nvSpPr>
          <p:cNvPr id="16" name="CasellaDiTesto 15">
            <a:extLst>
              <a:ext uri="{FF2B5EF4-FFF2-40B4-BE49-F238E27FC236}">
                <a16:creationId xmlns:a16="http://schemas.microsoft.com/office/drawing/2014/main" id="{7B42B8F4-1960-1BD6-694D-5E4EDA7DC2B5}"/>
              </a:ext>
            </a:extLst>
          </p:cNvPr>
          <p:cNvSpPr txBox="1"/>
          <p:nvPr/>
        </p:nvSpPr>
        <p:spPr>
          <a:xfrm>
            <a:off x="790414" y="2467900"/>
            <a:ext cx="10934781" cy="391517"/>
          </a:xfrm>
          <a:prstGeom prst="rect">
            <a:avLst/>
          </a:prstGeom>
          <a:noFill/>
        </p:spPr>
        <p:txBody>
          <a:bodyPr wrap="square" rtlCol="0">
            <a:spAutoFit/>
          </a:bodyPr>
          <a:lstStyle/>
          <a:p>
            <a:pPr>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        SEGNALI ORMONALI                           MICROBIOTA INTESTINALE                     FIBRE VAGALI ASCENTENTI </a:t>
            </a:r>
          </a:p>
        </p:txBody>
      </p:sp>
      <p:sp>
        <p:nvSpPr>
          <p:cNvPr id="17" name="CasellaDiTesto 16">
            <a:extLst>
              <a:ext uri="{FF2B5EF4-FFF2-40B4-BE49-F238E27FC236}">
                <a16:creationId xmlns:a16="http://schemas.microsoft.com/office/drawing/2014/main" id="{0978AE1C-226A-2BC6-57D0-D62C06C6A141}"/>
              </a:ext>
            </a:extLst>
          </p:cNvPr>
          <p:cNvSpPr txBox="1"/>
          <p:nvPr/>
        </p:nvSpPr>
        <p:spPr>
          <a:xfrm>
            <a:off x="466806" y="2855396"/>
            <a:ext cx="3587392" cy="3507755"/>
          </a:xfrm>
          <a:prstGeom prst="rect">
            <a:avLst/>
          </a:prstGeom>
          <a:noFill/>
        </p:spPr>
        <p:txBody>
          <a:bodyPr wrap="square" rtlCol="0">
            <a:spAutoFit/>
          </a:bodyPr>
          <a:lstStyle/>
          <a:p>
            <a:pPr algn="ctr">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RYGB </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&gt; Rilascio GLP-1, PYY post-prandiale &gt; (+ Sazietà)</a:t>
            </a:r>
          </a:p>
          <a:p>
            <a:pPr marL="285750" indent="-285750" algn="ctr">
              <a:lnSpc>
                <a:spcPct val="150000"/>
              </a:lnSpc>
              <a:buFont typeface="Wingdings" pitchFamily="2" charset="2"/>
              <a:buChar char="Ø"/>
            </a:pPr>
            <a:endParaRPr lang="it-IT" sz="15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Sleeve </a:t>
            </a:r>
            <a:r>
              <a:rPr lang="it-IT" sz="1500" b="1" dirty="0" err="1">
                <a:latin typeface="Tahoma" panose="020B0604030504040204" pitchFamily="34" charset="0"/>
                <a:ea typeface="Tahoma" panose="020B0604030504040204" pitchFamily="34" charset="0"/>
                <a:cs typeface="Tahoma" panose="020B0604030504040204" pitchFamily="34" charset="0"/>
              </a:rPr>
              <a:t>Gastrectomy</a:t>
            </a:r>
            <a:r>
              <a:rPr lang="it-IT" sz="1500" b="1" dirty="0">
                <a:latin typeface="Tahoma" panose="020B0604030504040204" pitchFamily="34" charset="0"/>
                <a:ea typeface="Tahoma" panose="020B0604030504040204" pitchFamily="34" charset="0"/>
                <a:cs typeface="Tahoma" panose="020B0604030504040204" pitchFamily="34" charset="0"/>
              </a:rPr>
              <a:t> </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&lt; Grelina, &gt; GIP e GLP-1</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 Fame)</a:t>
            </a:r>
          </a:p>
          <a:p>
            <a:pPr algn="ctr">
              <a:lnSpc>
                <a:spcPct val="150000"/>
              </a:lnSpc>
            </a:pPr>
            <a:endParaRPr lang="it-IT" sz="15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Bendaggio gastrico</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Nessun effetto</a:t>
            </a:r>
          </a:p>
        </p:txBody>
      </p:sp>
      <p:sp>
        <p:nvSpPr>
          <p:cNvPr id="18" name="CasellaDiTesto 17">
            <a:extLst>
              <a:ext uri="{FF2B5EF4-FFF2-40B4-BE49-F238E27FC236}">
                <a16:creationId xmlns:a16="http://schemas.microsoft.com/office/drawing/2014/main" id="{8629B28A-E043-8B2F-2F20-3D8DAF5B7FC9}"/>
              </a:ext>
            </a:extLst>
          </p:cNvPr>
          <p:cNvSpPr txBox="1"/>
          <p:nvPr/>
        </p:nvSpPr>
        <p:spPr>
          <a:xfrm>
            <a:off x="4249503" y="2852814"/>
            <a:ext cx="3687210" cy="3507755"/>
          </a:xfrm>
          <a:prstGeom prst="rect">
            <a:avLst/>
          </a:prstGeom>
          <a:noFill/>
        </p:spPr>
        <p:txBody>
          <a:bodyPr wrap="square" rtlCol="0">
            <a:spAutoFit/>
          </a:bodyPr>
          <a:lstStyle/>
          <a:p>
            <a:pPr algn="ctr">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RYGB e Sleeve </a:t>
            </a:r>
            <a:r>
              <a:rPr lang="it-IT" sz="1500" b="1" dirty="0" err="1">
                <a:latin typeface="Tahoma" panose="020B0604030504040204" pitchFamily="34" charset="0"/>
                <a:ea typeface="Tahoma" panose="020B0604030504040204" pitchFamily="34" charset="0"/>
                <a:cs typeface="Tahoma" panose="020B0604030504040204" pitchFamily="34" charset="0"/>
              </a:rPr>
              <a:t>Gastrectomy</a:t>
            </a:r>
            <a:r>
              <a:rPr lang="it-IT" sz="1500" b="1" dirty="0">
                <a:latin typeface="Tahoma" panose="020B0604030504040204" pitchFamily="34" charset="0"/>
                <a:ea typeface="Tahoma" panose="020B0604030504040204" pitchFamily="34" charset="0"/>
                <a:cs typeface="Tahoma" panose="020B0604030504040204" pitchFamily="34" charset="0"/>
              </a:rPr>
              <a:t> </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Rimodellamento dell’ecosistema intestinale: </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sym typeface="Wingdings" pitchFamily="2" charset="2"/>
              </a:rPr>
              <a:t>&gt; Varietà microbica, </a:t>
            </a:r>
            <a:r>
              <a:rPr lang="it-IT" sz="1500" dirty="0">
                <a:latin typeface="Tahoma" panose="020B0604030504040204" pitchFamily="34" charset="0"/>
                <a:ea typeface="Tahoma" panose="020B0604030504040204" pitchFamily="34" charset="0"/>
                <a:cs typeface="Tahoma" panose="020B0604030504040204" pitchFamily="34" charset="0"/>
              </a:rPr>
              <a:t>&gt;</a:t>
            </a:r>
            <a:r>
              <a:rPr lang="it-IT" sz="1500" i="1" dirty="0" err="1">
                <a:latin typeface="Tahoma" panose="020B0604030504040204" pitchFamily="34" charset="0"/>
                <a:ea typeface="Tahoma" panose="020B0604030504040204" pitchFamily="34" charset="0"/>
                <a:cs typeface="Tahoma" panose="020B0604030504040204" pitchFamily="34" charset="0"/>
              </a:rPr>
              <a:t>Akkermansia</a:t>
            </a:r>
            <a:r>
              <a:rPr lang="it-IT" sz="1500" i="1" dirty="0">
                <a:latin typeface="Tahoma" panose="020B0604030504040204" pitchFamily="34" charset="0"/>
                <a:ea typeface="Tahoma" panose="020B0604030504040204" pitchFamily="34" charset="0"/>
                <a:cs typeface="Tahoma" panose="020B0604030504040204" pitchFamily="34" charset="0"/>
              </a:rPr>
              <a:t> </a:t>
            </a:r>
            <a:r>
              <a:rPr lang="it-IT" sz="1500" i="1" dirty="0" err="1">
                <a:latin typeface="Tahoma" panose="020B0604030504040204" pitchFamily="34" charset="0"/>
                <a:ea typeface="Tahoma" panose="020B0604030504040204" pitchFamily="34" charset="0"/>
                <a:cs typeface="Tahoma" panose="020B0604030504040204" pitchFamily="34" charset="0"/>
              </a:rPr>
              <a:t>muciniphila</a:t>
            </a:r>
            <a:r>
              <a:rPr lang="it-IT" sz="1500" i="1" dirty="0">
                <a:latin typeface="Tahoma" panose="020B0604030504040204" pitchFamily="34" charset="0"/>
                <a:ea typeface="Tahoma" panose="020B0604030504040204" pitchFamily="34" charset="0"/>
                <a:cs typeface="Tahoma" panose="020B0604030504040204" pitchFamily="34" charset="0"/>
              </a:rPr>
              <a:t>, </a:t>
            </a:r>
            <a:r>
              <a:rPr lang="it-IT" sz="1500" dirty="0">
                <a:latin typeface="Tahoma" panose="020B0604030504040204" pitchFamily="34" charset="0"/>
                <a:ea typeface="Tahoma" panose="020B0604030504040204" pitchFamily="34" charset="0"/>
                <a:cs typeface="Tahoma" panose="020B0604030504040204" pitchFamily="34" charset="0"/>
              </a:rPr>
              <a:t>&gt; Produzione di SCFA</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&lt; Disbiosi</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&lt; Citochine pro-infiammatorie</a:t>
            </a:r>
          </a:p>
          <a:p>
            <a:pPr algn="ctr">
              <a:lnSpc>
                <a:spcPct val="150000"/>
              </a:lnSpc>
            </a:pPr>
            <a:endParaRPr lang="it-IT" sz="15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Bendaggio gastrico</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Nessun effetto</a:t>
            </a:r>
          </a:p>
        </p:txBody>
      </p:sp>
      <p:sp>
        <p:nvSpPr>
          <p:cNvPr id="19" name="CasellaDiTesto 18">
            <a:extLst>
              <a:ext uri="{FF2B5EF4-FFF2-40B4-BE49-F238E27FC236}">
                <a16:creationId xmlns:a16="http://schemas.microsoft.com/office/drawing/2014/main" id="{669B8655-E1C6-4306-4D52-4899F09D76F2}"/>
              </a:ext>
            </a:extLst>
          </p:cNvPr>
          <p:cNvSpPr txBox="1"/>
          <p:nvPr/>
        </p:nvSpPr>
        <p:spPr>
          <a:xfrm>
            <a:off x="8096004" y="2880773"/>
            <a:ext cx="3687210" cy="3507755"/>
          </a:xfrm>
          <a:prstGeom prst="rect">
            <a:avLst/>
          </a:prstGeom>
          <a:noFill/>
        </p:spPr>
        <p:txBody>
          <a:bodyPr wrap="square" rtlCol="0">
            <a:spAutoFit/>
          </a:bodyPr>
          <a:lstStyle/>
          <a:p>
            <a:pPr algn="ctr">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RYGB e Sleeve </a:t>
            </a:r>
            <a:r>
              <a:rPr lang="it-IT" sz="1500" b="1" dirty="0" err="1">
                <a:latin typeface="Tahoma" panose="020B0604030504040204" pitchFamily="34" charset="0"/>
                <a:ea typeface="Tahoma" panose="020B0604030504040204" pitchFamily="34" charset="0"/>
                <a:cs typeface="Tahoma" panose="020B0604030504040204" pitchFamily="34" charset="0"/>
              </a:rPr>
              <a:t>Gastrectomy</a:t>
            </a:r>
            <a:r>
              <a:rPr lang="it-IT" sz="1500" b="1" dirty="0">
                <a:latin typeface="Tahoma" panose="020B0604030504040204" pitchFamily="34" charset="0"/>
                <a:ea typeface="Tahoma" panose="020B0604030504040204" pitchFamily="34" charset="0"/>
                <a:cs typeface="Tahoma" panose="020B0604030504040204" pitchFamily="34" charset="0"/>
              </a:rPr>
              <a:t> </a:t>
            </a:r>
            <a:endParaRPr lang="it-IT" sz="15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Miglioramento trasmissione vagale</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Formazione di nuove sinapsi</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Miglioramento dei segnali GI di fame e sazietà attraverso il NTS </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Impatto sui circuiti del </a:t>
            </a:r>
            <a:r>
              <a:rPr lang="it-IT" sz="1500" i="1" dirty="0" err="1">
                <a:latin typeface="Tahoma" panose="020B0604030504040204" pitchFamily="34" charset="0"/>
                <a:ea typeface="Tahoma" panose="020B0604030504040204" pitchFamily="34" charset="0"/>
                <a:cs typeface="Tahoma" panose="020B0604030504040204" pitchFamily="34" charset="0"/>
              </a:rPr>
              <a:t>reward</a:t>
            </a:r>
            <a:endParaRPr lang="it-IT" sz="1500" i="1"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Shift verso alimentazione omeostatica</a:t>
            </a:r>
          </a:p>
          <a:p>
            <a:pPr algn="ctr">
              <a:lnSpc>
                <a:spcPct val="150000"/>
              </a:lnSpc>
            </a:pPr>
            <a:endParaRPr lang="it-IT" sz="15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Bendaggio gastrico</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Nessun effetto</a:t>
            </a:r>
          </a:p>
        </p:txBody>
      </p:sp>
      <p:sp>
        <p:nvSpPr>
          <p:cNvPr id="21" name="Rettangolo 20">
            <a:extLst>
              <a:ext uri="{FF2B5EF4-FFF2-40B4-BE49-F238E27FC236}">
                <a16:creationId xmlns:a16="http://schemas.microsoft.com/office/drawing/2014/main" id="{259C1530-2CF2-F422-8D16-B1FD144E7E1B}"/>
              </a:ext>
            </a:extLst>
          </p:cNvPr>
          <p:cNvSpPr/>
          <p:nvPr/>
        </p:nvSpPr>
        <p:spPr>
          <a:xfrm>
            <a:off x="7996935" y="1044768"/>
            <a:ext cx="3769195" cy="5326518"/>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2" name="CasellaDiTesto 21">
            <a:extLst>
              <a:ext uri="{FF2B5EF4-FFF2-40B4-BE49-F238E27FC236}">
                <a16:creationId xmlns:a16="http://schemas.microsoft.com/office/drawing/2014/main" id="{F1A0A461-6878-4139-44CD-6C28D8F5E8FF}"/>
              </a:ext>
            </a:extLst>
          </p:cNvPr>
          <p:cNvSpPr txBox="1"/>
          <p:nvPr/>
        </p:nvSpPr>
        <p:spPr>
          <a:xfrm>
            <a:off x="8257311" y="6371277"/>
            <a:ext cx="6640242" cy="276999"/>
          </a:xfrm>
          <a:prstGeom prst="rect">
            <a:avLst/>
          </a:prstGeom>
          <a:noFill/>
        </p:spPr>
        <p:txBody>
          <a:bodyPr wrap="square">
            <a:spAutoFit/>
          </a:bodyPr>
          <a:lstStyle/>
          <a:p>
            <a:r>
              <a:rPr lang="it-IT" sz="1200" b="1" i="1" dirty="0"/>
              <a:t>Frick et al., 2023; Hamamah et al., 2024; Blasi, 2025</a:t>
            </a:r>
            <a:endParaRPr lang="it-IT" sz="1200" b="1" dirty="0"/>
          </a:p>
        </p:txBody>
      </p:sp>
    </p:spTree>
    <p:extLst>
      <p:ext uri="{BB962C8B-B14F-4D97-AF65-F5344CB8AC3E}">
        <p14:creationId xmlns:p14="http://schemas.microsoft.com/office/powerpoint/2010/main" val="3394068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E761A0-374A-AC1E-462E-BCED1A606BA0}"/>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AB3F5F21-435C-DF04-03BB-9869D6090D5C}"/>
              </a:ext>
            </a:extLst>
          </p:cNvPr>
          <p:cNvSpPr txBox="1"/>
          <p:nvPr/>
        </p:nvSpPr>
        <p:spPr>
          <a:xfrm>
            <a:off x="291238" y="331653"/>
            <a:ext cx="11609524" cy="477054"/>
          </a:xfrm>
          <a:prstGeom prst="rect">
            <a:avLst/>
          </a:prstGeom>
          <a:noFill/>
        </p:spPr>
        <p:txBody>
          <a:bodyPr wrap="square">
            <a:spAutoFit/>
          </a:bodyPr>
          <a:lstStyle/>
          <a:p>
            <a:pPr algn="ctr"/>
            <a:r>
              <a:rPr lang="it-IT" sz="2500" dirty="0">
                <a:latin typeface="Tahoma" panose="020B0604030504040204" pitchFamily="34" charset="0"/>
                <a:ea typeface="Tahoma" panose="020B0604030504040204" pitchFamily="34" charset="0"/>
                <a:cs typeface="Tahoma" panose="020B0604030504040204" pitchFamily="34" charset="0"/>
              </a:rPr>
              <a:t>CHIRURGIA BARIATRICA METABOLICA E SISTEMA DEL REWARD</a:t>
            </a:r>
          </a:p>
        </p:txBody>
      </p:sp>
      <p:sp>
        <p:nvSpPr>
          <p:cNvPr id="26" name="Rettangolo 25">
            <a:extLst>
              <a:ext uri="{FF2B5EF4-FFF2-40B4-BE49-F238E27FC236}">
                <a16:creationId xmlns:a16="http://schemas.microsoft.com/office/drawing/2014/main" id="{FB8FB1B6-36AF-6D30-1CA3-B027178DC921}"/>
              </a:ext>
            </a:extLst>
          </p:cNvPr>
          <p:cNvSpPr/>
          <p:nvPr/>
        </p:nvSpPr>
        <p:spPr>
          <a:xfrm>
            <a:off x="281764" y="989352"/>
            <a:ext cx="11584681" cy="56432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0" name="CasellaDiTesto 29">
            <a:extLst>
              <a:ext uri="{FF2B5EF4-FFF2-40B4-BE49-F238E27FC236}">
                <a16:creationId xmlns:a16="http://schemas.microsoft.com/office/drawing/2014/main" id="{9158507C-3DD3-6853-BCD7-98B62A6CFE2E}"/>
              </a:ext>
            </a:extLst>
          </p:cNvPr>
          <p:cNvSpPr txBox="1"/>
          <p:nvPr/>
        </p:nvSpPr>
        <p:spPr>
          <a:xfrm>
            <a:off x="8035071" y="2194495"/>
            <a:ext cx="3587392" cy="3161506"/>
          </a:xfrm>
          <a:prstGeom prst="rect">
            <a:avLst/>
          </a:prstGeom>
          <a:noFill/>
        </p:spPr>
        <p:txBody>
          <a:bodyPr wrap="square" rtlCol="0">
            <a:spAutoFit/>
          </a:bodyPr>
          <a:lstStyle/>
          <a:p>
            <a:pPr algn="ctr">
              <a:lnSpc>
                <a:spcPct val="150000"/>
              </a:lnSpc>
            </a:pPr>
            <a:r>
              <a:rPr lang="it-IT" sz="1500" b="1" dirty="0">
                <a:latin typeface="Tahoma" panose="020B0604030504040204" pitchFamily="34" charset="0"/>
                <a:ea typeface="Tahoma" panose="020B0604030504040204" pitchFamily="34" charset="0"/>
                <a:cs typeface="Tahoma" panose="020B0604030504040204" pitchFamily="34" charset="0"/>
              </a:rPr>
              <a:t>Riduzione dell’attività delle aree del </a:t>
            </a:r>
            <a:r>
              <a:rPr lang="it-IT" sz="1500" b="1" i="1" dirty="0" err="1">
                <a:latin typeface="Tahoma" panose="020B0604030504040204" pitchFamily="34" charset="0"/>
                <a:ea typeface="Tahoma" panose="020B0604030504040204" pitchFamily="34" charset="0"/>
                <a:cs typeface="Tahoma" panose="020B0604030504040204" pitchFamily="34" charset="0"/>
              </a:rPr>
              <a:t>Reward</a:t>
            </a:r>
            <a:r>
              <a:rPr lang="it-IT" sz="1500" b="1" dirty="0">
                <a:latin typeface="Tahoma" panose="020B0604030504040204" pitchFamily="34" charset="0"/>
                <a:ea typeface="Tahoma" panose="020B0604030504040204" pitchFamily="34" charset="0"/>
                <a:cs typeface="Tahoma" panose="020B0604030504040204" pitchFamily="34" charset="0"/>
              </a:rPr>
              <a:t> alla visione di cibi altamente calorici post-RYGB vs post-BENDAGGIO:</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Corteccia Orbito Frontale (OFC)</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Nucleo </a:t>
            </a:r>
            <a:r>
              <a:rPr lang="it-IT" sz="1500" dirty="0" err="1">
                <a:latin typeface="Tahoma" panose="020B0604030504040204" pitchFamily="34" charset="0"/>
                <a:ea typeface="Tahoma" panose="020B0604030504040204" pitchFamily="34" charset="0"/>
                <a:cs typeface="Tahoma" panose="020B0604030504040204" pitchFamily="34" charset="0"/>
              </a:rPr>
              <a:t>Accumbens</a:t>
            </a:r>
            <a:endParaRPr lang="it-IT" sz="1500" dirty="0">
              <a:latin typeface="Tahoma" panose="020B0604030504040204" pitchFamily="34" charset="0"/>
              <a:ea typeface="Tahoma" panose="020B0604030504040204" pitchFamily="34" charset="0"/>
              <a:cs typeface="Tahoma" panose="020B0604030504040204" pitchFamily="34" charset="0"/>
            </a:endParaRPr>
          </a:p>
          <a:p>
            <a:pPr algn="ctr">
              <a:lnSpc>
                <a:spcPct val="150000"/>
              </a:lnSpc>
            </a:pPr>
            <a:r>
              <a:rPr lang="it-IT" sz="1500" dirty="0" err="1">
                <a:latin typeface="Tahoma" panose="020B0604030504040204" pitchFamily="34" charset="0"/>
                <a:ea typeface="Tahoma" panose="020B0604030504040204" pitchFamily="34" charset="0"/>
                <a:cs typeface="Tahoma" panose="020B0604030504040204" pitchFamily="34" charset="0"/>
              </a:rPr>
              <a:t>Ventral</a:t>
            </a:r>
            <a:r>
              <a:rPr lang="it-IT" sz="1500" dirty="0">
                <a:latin typeface="Tahoma" panose="020B0604030504040204" pitchFamily="34" charset="0"/>
                <a:ea typeface="Tahoma" panose="020B0604030504040204" pitchFamily="34" charset="0"/>
                <a:cs typeface="Tahoma" panose="020B0604030504040204" pitchFamily="34" charset="0"/>
              </a:rPr>
              <a:t> Tegmenta Area (VTA)</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Nucleo Caudato</a:t>
            </a:r>
          </a:p>
          <a:p>
            <a:pPr algn="ctr">
              <a:lnSpc>
                <a:spcPct val="150000"/>
              </a:lnSpc>
            </a:pPr>
            <a:r>
              <a:rPr lang="it-IT" sz="1500" dirty="0">
                <a:latin typeface="Tahoma" panose="020B0604030504040204" pitchFamily="34" charset="0"/>
                <a:ea typeface="Tahoma" panose="020B0604030504040204" pitchFamily="34" charset="0"/>
                <a:cs typeface="Tahoma" panose="020B0604030504040204" pitchFamily="34" charset="0"/>
              </a:rPr>
              <a:t>Amigdala</a:t>
            </a:r>
          </a:p>
        </p:txBody>
      </p:sp>
      <p:sp>
        <p:nvSpPr>
          <p:cNvPr id="31" name="CasellaDiTesto 30">
            <a:extLst>
              <a:ext uri="{FF2B5EF4-FFF2-40B4-BE49-F238E27FC236}">
                <a16:creationId xmlns:a16="http://schemas.microsoft.com/office/drawing/2014/main" id="{4C2ED146-6F8A-6E59-960E-3AA712DD1B6D}"/>
              </a:ext>
            </a:extLst>
          </p:cNvPr>
          <p:cNvSpPr txBox="1"/>
          <p:nvPr/>
        </p:nvSpPr>
        <p:spPr>
          <a:xfrm>
            <a:off x="9256117" y="6371277"/>
            <a:ext cx="6640242" cy="276999"/>
          </a:xfrm>
          <a:prstGeom prst="rect">
            <a:avLst/>
          </a:prstGeom>
          <a:noFill/>
        </p:spPr>
        <p:txBody>
          <a:bodyPr wrap="square">
            <a:spAutoFit/>
          </a:bodyPr>
          <a:lstStyle/>
          <a:p>
            <a:r>
              <a:rPr lang="it-IT" sz="1200" b="1" i="1" dirty="0"/>
              <a:t>Shultz et al., 2014; </a:t>
            </a:r>
            <a:r>
              <a:rPr lang="it-IT" sz="1200" b="1" i="1" dirty="0" err="1"/>
              <a:t>Custers</a:t>
            </a:r>
            <a:r>
              <a:rPr lang="it-IT" sz="1200" b="1" i="1" dirty="0"/>
              <a:t> et al., 2024</a:t>
            </a:r>
            <a:endParaRPr lang="it-IT" sz="1200" b="1" dirty="0"/>
          </a:p>
        </p:txBody>
      </p:sp>
      <p:pic>
        <p:nvPicPr>
          <p:cNvPr id="2" name="Immagine 1">
            <a:extLst>
              <a:ext uri="{FF2B5EF4-FFF2-40B4-BE49-F238E27FC236}">
                <a16:creationId xmlns:a16="http://schemas.microsoft.com/office/drawing/2014/main" id="{0CEEDF96-35FF-DA7C-E5B9-C76BC5D838EF}"/>
              </a:ext>
            </a:extLst>
          </p:cNvPr>
          <p:cNvPicPr>
            <a:picLocks noChangeAspect="1"/>
          </p:cNvPicPr>
          <p:nvPr/>
        </p:nvPicPr>
        <p:blipFill>
          <a:blip r:embed="rId3"/>
          <a:stretch>
            <a:fillRect/>
          </a:stretch>
        </p:blipFill>
        <p:spPr>
          <a:xfrm>
            <a:off x="569537" y="1697465"/>
            <a:ext cx="7272174" cy="4419378"/>
          </a:xfrm>
          <a:prstGeom prst="rect">
            <a:avLst/>
          </a:prstGeom>
        </p:spPr>
      </p:pic>
    </p:spTree>
    <p:extLst>
      <p:ext uri="{BB962C8B-B14F-4D97-AF65-F5344CB8AC3E}">
        <p14:creationId xmlns:p14="http://schemas.microsoft.com/office/powerpoint/2010/main" val="6847636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03BC8E-7ADE-D37F-34DA-FA28080AD052}"/>
            </a:ext>
          </a:extLst>
        </p:cNvPr>
        <p:cNvGrpSpPr/>
        <p:nvPr/>
      </p:nvGrpSpPr>
      <p:grpSpPr>
        <a:xfrm>
          <a:off x="0" y="0"/>
          <a:ext cx="0" cy="0"/>
          <a:chOff x="0" y="0"/>
          <a:chExt cx="0" cy="0"/>
        </a:xfrm>
      </p:grpSpPr>
      <p:sp>
        <p:nvSpPr>
          <p:cNvPr id="3" name="CasellaDiTesto 2">
            <a:extLst>
              <a:ext uri="{FF2B5EF4-FFF2-40B4-BE49-F238E27FC236}">
                <a16:creationId xmlns:a16="http://schemas.microsoft.com/office/drawing/2014/main" id="{7F438F62-AA74-176F-4457-BFB63D8E6C09}"/>
              </a:ext>
            </a:extLst>
          </p:cNvPr>
          <p:cNvSpPr txBox="1"/>
          <p:nvPr/>
        </p:nvSpPr>
        <p:spPr>
          <a:xfrm>
            <a:off x="291238" y="331653"/>
            <a:ext cx="11609524" cy="477054"/>
          </a:xfrm>
          <a:prstGeom prst="rect">
            <a:avLst/>
          </a:prstGeom>
          <a:noFill/>
        </p:spPr>
        <p:txBody>
          <a:bodyPr wrap="square">
            <a:spAutoFit/>
          </a:bodyPr>
          <a:lstStyle/>
          <a:p>
            <a:pPr algn="ctr"/>
            <a:r>
              <a:rPr lang="it-IT" sz="2500" dirty="0">
                <a:latin typeface="Tahoma" panose="020B0604030504040204" pitchFamily="34" charset="0"/>
                <a:ea typeface="Tahoma" panose="020B0604030504040204" pitchFamily="34" charset="0"/>
                <a:cs typeface="Tahoma" panose="020B0604030504040204" pitchFamily="34" charset="0"/>
              </a:rPr>
              <a:t>CHIRURGIA BARIATRICA: IL TASTO DOLENTE</a:t>
            </a:r>
          </a:p>
        </p:txBody>
      </p:sp>
      <p:sp>
        <p:nvSpPr>
          <p:cNvPr id="15" name="Rettangolo 14">
            <a:extLst>
              <a:ext uri="{FF2B5EF4-FFF2-40B4-BE49-F238E27FC236}">
                <a16:creationId xmlns:a16="http://schemas.microsoft.com/office/drawing/2014/main" id="{1B5FC3BA-BED4-84E6-E9F4-8CB1314CC5E2}"/>
              </a:ext>
            </a:extLst>
          </p:cNvPr>
          <p:cNvSpPr/>
          <p:nvPr/>
        </p:nvSpPr>
        <p:spPr>
          <a:xfrm>
            <a:off x="281764" y="989352"/>
            <a:ext cx="11584681" cy="56432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16" name="Immagine 15">
            <a:extLst>
              <a:ext uri="{FF2B5EF4-FFF2-40B4-BE49-F238E27FC236}">
                <a16:creationId xmlns:a16="http://schemas.microsoft.com/office/drawing/2014/main" id="{00F40D63-969C-14A8-9E68-992D30FF3149}"/>
              </a:ext>
            </a:extLst>
          </p:cNvPr>
          <p:cNvPicPr>
            <a:picLocks noChangeAspect="1"/>
          </p:cNvPicPr>
          <p:nvPr/>
        </p:nvPicPr>
        <p:blipFill>
          <a:blip r:embed="rId3"/>
          <a:stretch>
            <a:fillRect/>
          </a:stretch>
        </p:blipFill>
        <p:spPr>
          <a:xfrm>
            <a:off x="411122" y="3625816"/>
            <a:ext cx="2308748" cy="2670235"/>
          </a:xfrm>
          <a:prstGeom prst="rect">
            <a:avLst/>
          </a:prstGeom>
          <a:ln>
            <a:solidFill>
              <a:schemeClr val="accent1"/>
            </a:solidFill>
          </a:ln>
        </p:spPr>
      </p:pic>
      <p:sp>
        <p:nvSpPr>
          <p:cNvPr id="17" name="CasellaDiTesto 16">
            <a:extLst>
              <a:ext uri="{FF2B5EF4-FFF2-40B4-BE49-F238E27FC236}">
                <a16:creationId xmlns:a16="http://schemas.microsoft.com/office/drawing/2014/main" id="{680FCD48-2EA8-3363-3461-A382358B58BF}"/>
              </a:ext>
            </a:extLst>
          </p:cNvPr>
          <p:cNvSpPr txBox="1"/>
          <p:nvPr/>
        </p:nvSpPr>
        <p:spPr>
          <a:xfrm>
            <a:off x="5663503" y="1206485"/>
            <a:ext cx="6101860" cy="5057475"/>
          </a:xfrm>
          <a:prstGeom prst="rect">
            <a:avLst/>
          </a:prstGeom>
          <a:noFill/>
        </p:spPr>
        <p:txBody>
          <a:bodyPr wrap="square">
            <a:spAutoFit/>
          </a:bodyPr>
          <a:lstStyle/>
          <a:p>
            <a:pPr marL="285750" lvl="0" indent="-285750">
              <a:lnSpc>
                <a:spcPct val="150000"/>
              </a:lnSpc>
              <a:buFont typeface="Arial" panose="020B0604020202020204" pitchFamily="34" charset="0"/>
              <a:buChar char="•"/>
            </a:pPr>
            <a:r>
              <a:rPr lang="it-IT" sz="1500" b="1" dirty="0">
                <a:latin typeface="Tahoma" panose="020B0604030504040204" pitchFamily="34" charset="0"/>
                <a:ea typeface="Tahoma" panose="020B0604030504040204" pitchFamily="34" charset="0"/>
                <a:cs typeface="Tahoma" panose="020B0604030504040204" pitchFamily="34" charset="0"/>
              </a:rPr>
              <a:t>Nausea, vomito, dumping possono </a:t>
            </a:r>
            <a:r>
              <a:rPr lang="it-IT" sz="1500" dirty="0">
                <a:latin typeface="Tahoma" panose="020B0604030504040204" pitchFamily="34" charset="0"/>
                <a:ea typeface="Tahoma" panose="020B0604030504040204" pitchFamily="34" charset="0"/>
                <a:cs typeface="Tahoma" panose="020B0604030504040204" pitchFamily="34" charset="0"/>
              </a:rPr>
              <a:t>impattare sulla </a:t>
            </a:r>
            <a:r>
              <a:rPr lang="it-IT" sz="1500" b="1" dirty="0">
                <a:latin typeface="Tahoma" panose="020B0604030504040204" pitchFamily="34" charset="0"/>
                <a:ea typeface="Tahoma" panose="020B0604030504040204" pitchFamily="34" charset="0"/>
                <a:cs typeface="Tahoma" panose="020B0604030504040204" pitchFamily="34" charset="0"/>
              </a:rPr>
              <a:t>qualità di vita.</a:t>
            </a:r>
            <a:endParaRPr lang="it-IT" sz="1500" dirty="0">
              <a:latin typeface="Tahoma" panose="020B0604030504040204" pitchFamily="34" charset="0"/>
              <a:ea typeface="Tahoma" panose="020B0604030504040204" pitchFamily="34" charset="0"/>
              <a:cs typeface="Tahoma" panose="020B0604030504040204" pitchFamily="34" charset="0"/>
            </a:endParaRPr>
          </a:p>
          <a:p>
            <a:pPr marL="285750" lvl="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Sfasamento temporale tra perdita di peso e nuovo schema corporeo corticale si associa ad </a:t>
            </a:r>
            <a:r>
              <a:rPr lang="it-IT" sz="1500" b="1" dirty="0">
                <a:latin typeface="Tahoma" panose="020B0604030504040204" pitchFamily="34" charset="0"/>
                <a:ea typeface="Tahoma" panose="020B0604030504040204" pitchFamily="34" charset="0"/>
                <a:cs typeface="Tahoma" panose="020B0604030504040204" pitchFamily="34" charset="0"/>
              </a:rPr>
              <a:t>ansia e depressione.</a:t>
            </a:r>
            <a:endParaRPr lang="it-IT" sz="1500" dirty="0">
              <a:latin typeface="Tahoma" panose="020B0604030504040204" pitchFamily="34" charset="0"/>
              <a:ea typeface="Tahoma" panose="020B0604030504040204" pitchFamily="34" charset="0"/>
              <a:cs typeface="Tahoma" panose="020B0604030504040204" pitchFamily="34" charset="0"/>
            </a:endParaRPr>
          </a:p>
          <a:p>
            <a:pPr marL="285750" lvl="0" indent="-285750">
              <a:lnSpc>
                <a:spcPct val="150000"/>
              </a:lnSpc>
              <a:buFont typeface="Arial" panose="020B0604020202020204" pitchFamily="34" charset="0"/>
              <a:buChar char="•"/>
            </a:pPr>
            <a:endParaRPr lang="it-IT" sz="500" dirty="0">
              <a:latin typeface="Tahoma" panose="020B0604030504040204" pitchFamily="34" charset="0"/>
              <a:ea typeface="Tahoma" panose="020B0604030504040204" pitchFamily="34" charset="0"/>
              <a:cs typeface="Tahoma" panose="020B0604030504040204" pitchFamily="34" charset="0"/>
            </a:endParaRPr>
          </a:p>
          <a:p>
            <a:pPr marL="285750" lvl="0" indent="-285750">
              <a:lnSpc>
                <a:spcPct val="150000"/>
              </a:lnSpc>
              <a:buFont typeface="Arial" panose="020B0604020202020204" pitchFamily="34" charset="0"/>
              <a:buChar char="•"/>
            </a:pPr>
            <a:r>
              <a:rPr lang="it-IT" sz="1500" b="1" dirty="0">
                <a:latin typeface="Tahoma" panose="020B0604030504040204" pitchFamily="34" charset="0"/>
                <a:ea typeface="Tahoma" panose="020B0604030504040204" pitchFamily="34" charset="0"/>
                <a:cs typeface="Tahoma" panose="020B0604030504040204" pitchFamily="34" charset="0"/>
              </a:rPr>
              <a:t>Insoddisfazione corporea </a:t>
            </a:r>
            <a:r>
              <a:rPr lang="it-IT" sz="1500" dirty="0">
                <a:latin typeface="Tahoma" panose="020B0604030504040204" pitchFamily="34" charset="0"/>
                <a:ea typeface="Tahoma" panose="020B0604030504040204" pitchFamily="34" charset="0"/>
                <a:cs typeface="Tahoma" panose="020B0604030504040204" pitchFamily="34" charset="0"/>
              </a:rPr>
              <a:t>persistente dopo perdita di peso aumenta con la </a:t>
            </a:r>
            <a:r>
              <a:rPr lang="it-IT" sz="1500" b="1" dirty="0">
                <a:latin typeface="Tahoma" panose="020B0604030504040204" pitchFamily="34" charset="0"/>
                <a:ea typeface="Tahoma" panose="020B0604030504040204" pitchFamily="34" charset="0"/>
                <a:cs typeface="Tahoma" panose="020B0604030504040204" pitchFamily="34" charset="0"/>
              </a:rPr>
              <a:t>pelle in eccesso.</a:t>
            </a:r>
            <a:endParaRPr lang="it-IT" sz="1500" dirty="0">
              <a:latin typeface="Tahoma" panose="020B0604030504040204" pitchFamily="34" charset="0"/>
              <a:ea typeface="Tahoma" panose="020B0604030504040204" pitchFamily="34" charset="0"/>
              <a:cs typeface="Tahoma" panose="020B0604030504040204" pitchFamily="34" charset="0"/>
            </a:endParaRPr>
          </a:p>
          <a:p>
            <a:pPr marL="285750" lvl="0"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Difficoltà di adattamento psicosociale: </a:t>
            </a:r>
            <a:r>
              <a:rPr lang="it-IT" sz="1500" b="1" dirty="0">
                <a:latin typeface="Tahoma" panose="020B0604030504040204" pitchFamily="34" charset="0"/>
                <a:ea typeface="Tahoma" panose="020B0604030504040204" pitchFamily="34" charset="0"/>
                <a:cs typeface="Tahoma" panose="020B0604030504040204" pitchFamily="34" charset="0"/>
              </a:rPr>
              <a:t>ansia e depressione</a:t>
            </a:r>
            <a:r>
              <a:rPr lang="it-IT" sz="1500" dirty="0">
                <a:latin typeface="Tahoma" panose="020B0604030504040204" pitchFamily="34" charset="0"/>
                <a:ea typeface="Tahoma" panose="020B0604030504040204" pitchFamily="34" charset="0"/>
                <a:cs typeface="Tahoma" panose="020B0604030504040204" pitchFamily="34" charset="0"/>
              </a:rPr>
              <a:t>. </a:t>
            </a:r>
          </a:p>
          <a:p>
            <a:pPr marL="285750" lvl="0" indent="-285750">
              <a:lnSpc>
                <a:spcPct val="150000"/>
              </a:lnSpc>
              <a:buFont typeface="Arial" panose="020B0604020202020204" pitchFamily="34" charset="0"/>
              <a:buChar char="•"/>
            </a:pPr>
            <a:endParaRPr lang="it-IT" sz="500" dirty="0">
              <a:latin typeface="Tahoma" panose="020B0604030504040204" pitchFamily="34" charset="0"/>
              <a:ea typeface="Tahoma" panose="020B0604030504040204" pitchFamily="34" charset="0"/>
              <a:cs typeface="Tahoma" panose="020B0604030504040204" pitchFamily="34" charset="0"/>
            </a:endParaRPr>
          </a:p>
          <a:p>
            <a:pPr marL="285750" lvl="0" indent="-285750">
              <a:lnSpc>
                <a:spcPct val="150000"/>
              </a:lnSpc>
              <a:buFont typeface="Arial" panose="020B0604020202020204" pitchFamily="34" charset="0"/>
              <a:buChar char="•"/>
            </a:pPr>
            <a:r>
              <a:rPr lang="it-IT" sz="1500" b="1" dirty="0">
                <a:latin typeface="Tahoma" panose="020B0604030504040204" pitchFamily="34" charset="0"/>
                <a:ea typeface="Tahoma" panose="020B0604030504040204" pitchFamily="34" charset="0"/>
                <a:cs typeface="Tahoma" panose="020B0604030504040204" pitchFamily="34" charset="0"/>
              </a:rPr>
              <a:t>Vulnerabilità del sistema dopaminergico</a:t>
            </a:r>
            <a:r>
              <a:rPr lang="it-IT" sz="1500" dirty="0">
                <a:latin typeface="Tahoma" panose="020B0604030504040204" pitchFamily="34" charset="0"/>
                <a:ea typeface="Tahoma" panose="020B0604030504040204" pitchFamily="34" charset="0"/>
                <a:cs typeface="Tahoma" panose="020B0604030504040204" pitchFamily="34" charset="0"/>
              </a:rPr>
              <a:t>: </a:t>
            </a:r>
          </a:p>
          <a:p>
            <a:pPr marL="742950" lvl="1" indent="-285750">
              <a:lnSpc>
                <a:spcPct val="150000"/>
              </a:lnSpc>
              <a:buFont typeface="Arial" panose="020B0604020202020204" pitchFamily="34" charset="0"/>
              <a:buChar char="•"/>
            </a:pPr>
            <a:r>
              <a:rPr lang="it-IT" sz="1500" dirty="0">
                <a:latin typeface="Tahoma" panose="020B0604030504040204" pitchFamily="34" charset="0"/>
                <a:ea typeface="Tahoma" panose="020B0604030504040204" pitchFamily="34" charset="0"/>
                <a:cs typeface="Tahoma" panose="020B0604030504040204" pitchFamily="34" charset="0"/>
              </a:rPr>
              <a:t>Dopo interventi si riduce il </a:t>
            </a:r>
            <a:r>
              <a:rPr lang="it-IT" sz="1500" i="1" dirty="0">
                <a:latin typeface="Tahoma" panose="020B0604030504040204" pitchFamily="34" charset="0"/>
                <a:ea typeface="Tahoma" panose="020B0604030504040204" pitchFamily="34" charset="0"/>
                <a:cs typeface="Tahoma" panose="020B0604030504040204" pitchFamily="34" charset="0"/>
              </a:rPr>
              <a:t>Binge </a:t>
            </a:r>
            <a:r>
              <a:rPr lang="it-IT" sz="1500" i="1" dirty="0" err="1">
                <a:latin typeface="Tahoma" panose="020B0604030504040204" pitchFamily="34" charset="0"/>
                <a:ea typeface="Tahoma" panose="020B0604030504040204" pitchFamily="34" charset="0"/>
                <a:cs typeface="Tahoma" panose="020B0604030504040204" pitchFamily="34" charset="0"/>
              </a:rPr>
              <a:t>Eating</a:t>
            </a:r>
            <a:r>
              <a:rPr lang="it-IT" sz="1500" dirty="0">
                <a:latin typeface="Tahoma" panose="020B0604030504040204" pitchFamily="34" charset="0"/>
                <a:ea typeface="Tahoma" panose="020B0604030504040204" pitchFamily="34" charset="0"/>
                <a:cs typeface="Tahoma" panose="020B0604030504040204" pitchFamily="34" charset="0"/>
              </a:rPr>
              <a:t>, ma non l'</a:t>
            </a:r>
            <a:r>
              <a:rPr lang="it-IT" sz="1500" b="1" i="1" dirty="0" err="1">
                <a:latin typeface="Tahoma" panose="020B0604030504040204" pitchFamily="34" charset="0"/>
                <a:ea typeface="Tahoma" panose="020B0604030504040204" pitchFamily="34" charset="0"/>
                <a:cs typeface="Tahoma" panose="020B0604030504040204" pitchFamily="34" charset="0"/>
              </a:rPr>
              <a:t>Emotional</a:t>
            </a:r>
            <a:r>
              <a:rPr lang="it-IT" sz="1500" b="1" i="1" dirty="0">
                <a:latin typeface="Tahoma" panose="020B0604030504040204" pitchFamily="34" charset="0"/>
                <a:ea typeface="Tahoma" panose="020B0604030504040204" pitchFamily="34" charset="0"/>
                <a:cs typeface="Tahoma" panose="020B0604030504040204" pitchFamily="34" charset="0"/>
              </a:rPr>
              <a:t> </a:t>
            </a:r>
            <a:r>
              <a:rPr lang="it-IT" sz="1500" b="1" i="1" dirty="0" err="1">
                <a:latin typeface="Tahoma" panose="020B0604030504040204" pitchFamily="34" charset="0"/>
                <a:ea typeface="Tahoma" panose="020B0604030504040204" pitchFamily="34" charset="0"/>
                <a:cs typeface="Tahoma" panose="020B0604030504040204" pitchFamily="34" charset="0"/>
              </a:rPr>
              <a:t>Eating</a:t>
            </a:r>
            <a:r>
              <a:rPr lang="it-IT" sz="1500" b="1" i="1" dirty="0">
                <a:latin typeface="Tahoma" panose="020B0604030504040204" pitchFamily="34" charset="0"/>
                <a:ea typeface="Tahoma" panose="020B0604030504040204" pitchFamily="34" charset="0"/>
                <a:cs typeface="Tahoma" panose="020B0604030504040204" pitchFamily="34" charset="0"/>
              </a:rPr>
              <a:t> </a:t>
            </a:r>
            <a:r>
              <a:rPr lang="it-IT" sz="1500" i="1" dirty="0">
                <a:latin typeface="Tahoma" panose="020B0604030504040204" pitchFamily="34" charset="0"/>
                <a:ea typeface="Tahoma" panose="020B0604030504040204" pitchFamily="34" charset="0"/>
                <a:cs typeface="Tahoma" panose="020B0604030504040204" pitchFamily="34" charset="0"/>
              </a:rPr>
              <a:t>da </a:t>
            </a:r>
            <a:r>
              <a:rPr lang="it-IT" sz="1500" b="1" i="1" dirty="0">
                <a:latin typeface="Tahoma" panose="020B0604030504040204" pitchFamily="34" charset="0"/>
                <a:ea typeface="Tahoma" panose="020B0604030504040204" pitchFamily="34" charset="0"/>
                <a:cs typeface="Tahoma" panose="020B0604030504040204" pitchFamily="34" charset="0"/>
              </a:rPr>
              <a:t>Stress</a:t>
            </a:r>
            <a:r>
              <a:rPr lang="it-IT" sz="1500" i="1" dirty="0">
                <a:latin typeface="Tahoma" panose="020B0604030504040204" pitchFamily="34" charset="0"/>
                <a:ea typeface="Tahoma" panose="020B0604030504040204" pitchFamily="34" charset="0"/>
                <a:cs typeface="Tahoma" panose="020B0604030504040204" pitchFamily="34" charset="0"/>
              </a:rPr>
              <a:t> </a:t>
            </a:r>
            <a:r>
              <a:rPr lang="it-IT" sz="1500" dirty="0">
                <a:latin typeface="Tahoma" panose="020B0604030504040204" pitchFamily="34" charset="0"/>
                <a:ea typeface="Tahoma" panose="020B0604030504040204" pitchFamily="34" charset="0"/>
                <a:cs typeface="Tahoma" panose="020B0604030504040204" pitchFamily="34" charset="0"/>
              </a:rPr>
              <a:t>come strategia di </a:t>
            </a:r>
            <a:r>
              <a:rPr lang="it-IT" sz="1500" i="1" dirty="0">
                <a:latin typeface="Tahoma" panose="020B0604030504040204" pitchFamily="34" charset="0"/>
                <a:ea typeface="Tahoma" panose="020B0604030504040204" pitchFamily="34" charset="0"/>
                <a:cs typeface="Tahoma" panose="020B0604030504040204" pitchFamily="34" charset="0"/>
              </a:rPr>
              <a:t>coping; </a:t>
            </a:r>
            <a:r>
              <a:rPr lang="it-IT" sz="1500" dirty="0">
                <a:latin typeface="Tahoma" panose="020B0604030504040204" pitchFamily="34" charset="0"/>
                <a:ea typeface="Tahoma" panose="020B0604030504040204" pitchFamily="34" charset="0"/>
                <a:cs typeface="Tahoma" panose="020B0604030504040204" pitchFamily="34" charset="0"/>
              </a:rPr>
              <a:t>insorgenza </a:t>
            </a:r>
            <a:r>
              <a:rPr lang="it-IT" sz="1500" b="1" i="1" dirty="0">
                <a:latin typeface="Tahoma" panose="020B0604030504040204" pitchFamily="34" charset="0"/>
                <a:ea typeface="Tahoma" panose="020B0604030504040204" pitchFamily="34" charset="0"/>
                <a:cs typeface="Tahoma" panose="020B0604030504040204" pitchFamily="34" charset="0"/>
              </a:rPr>
              <a:t>grazing </a:t>
            </a:r>
            <a:r>
              <a:rPr lang="it-IT" sz="1500" dirty="0">
                <a:latin typeface="Tahoma" panose="020B0604030504040204" pitchFamily="34" charset="0"/>
                <a:ea typeface="Tahoma" panose="020B0604030504040204" pitchFamily="34" charset="0"/>
                <a:cs typeface="Tahoma" panose="020B0604030504040204" pitchFamily="34" charset="0"/>
              </a:rPr>
              <a:t>per aggirare il limite fisico.</a:t>
            </a:r>
          </a:p>
          <a:p>
            <a:pPr marL="742950" lvl="1" indent="-285750">
              <a:lnSpc>
                <a:spcPct val="150000"/>
              </a:lnSpc>
              <a:buFont typeface="Arial" panose="020B0604020202020204" pitchFamily="34" charset="0"/>
              <a:buChar char="•"/>
            </a:pPr>
            <a:r>
              <a:rPr lang="it-IT" sz="1400" dirty="0">
                <a:latin typeface="Tahoma" panose="020B0604030504040204" pitchFamily="34" charset="0"/>
                <a:ea typeface="Tahoma" panose="020B0604030504040204" pitchFamily="34" charset="0"/>
                <a:cs typeface="Tahoma" panose="020B0604030504040204" pitchFamily="34" charset="0"/>
              </a:rPr>
              <a:t>Rischio di </a:t>
            </a:r>
            <a:r>
              <a:rPr lang="it-IT" sz="1400" b="1" i="1" dirty="0" err="1">
                <a:latin typeface="Tahoma" panose="020B0604030504040204" pitchFamily="34" charset="0"/>
                <a:ea typeface="Tahoma" panose="020B0604030504040204" pitchFamily="34" charset="0"/>
                <a:cs typeface="Tahoma" panose="020B0604030504040204" pitchFamily="34" charset="0"/>
              </a:rPr>
              <a:t>Addiction</a:t>
            </a:r>
            <a:r>
              <a:rPr lang="it-IT" sz="1400" b="1" i="1" dirty="0">
                <a:latin typeface="Tahoma" panose="020B0604030504040204" pitchFamily="34" charset="0"/>
                <a:ea typeface="Tahoma" panose="020B0604030504040204" pitchFamily="34" charset="0"/>
                <a:cs typeface="Tahoma" panose="020B0604030504040204" pitchFamily="34" charset="0"/>
              </a:rPr>
              <a:t> Transfer</a:t>
            </a:r>
            <a:r>
              <a:rPr lang="it-IT" sz="1400" dirty="0">
                <a:latin typeface="Tahoma" panose="020B0604030504040204" pitchFamily="34" charset="0"/>
                <a:ea typeface="Tahoma" panose="020B0604030504040204" pitchFamily="34" charset="0"/>
                <a:cs typeface="Tahoma" panose="020B0604030504040204" pitchFamily="34" charset="0"/>
              </a:rPr>
              <a:t> dal cibo all'</a:t>
            </a:r>
            <a:r>
              <a:rPr lang="it-IT" sz="1400" b="1" dirty="0">
                <a:latin typeface="Tahoma" panose="020B0604030504040204" pitchFamily="34" charset="0"/>
                <a:ea typeface="Tahoma" panose="020B0604030504040204" pitchFamily="34" charset="0"/>
                <a:cs typeface="Tahoma" panose="020B0604030504040204" pitchFamily="34" charset="0"/>
              </a:rPr>
              <a:t>alcol (AUD)</a:t>
            </a:r>
            <a:r>
              <a:rPr lang="it-IT" sz="1400" dirty="0">
                <a:latin typeface="Tahoma" panose="020B0604030504040204" pitchFamily="34" charset="0"/>
                <a:ea typeface="Tahoma" panose="020B0604030504040204" pitchFamily="34" charset="0"/>
                <a:cs typeface="Tahoma" panose="020B0604030504040204" pitchFamily="34" charset="0"/>
              </a:rPr>
              <a:t>, esacerbato alterata farmacocinetica post-bypass, o all’</a:t>
            </a:r>
            <a:r>
              <a:rPr lang="it-IT" sz="1400" b="1" dirty="0">
                <a:latin typeface="Tahoma" panose="020B0604030504040204" pitchFamily="34" charset="0"/>
                <a:ea typeface="Tahoma" panose="020B0604030504040204" pitchFamily="34" charset="0"/>
                <a:cs typeface="Tahoma" panose="020B0604030504040204" pitchFamily="34" charset="0"/>
              </a:rPr>
              <a:t>uso di sostanze</a:t>
            </a:r>
            <a:r>
              <a:rPr lang="it-IT" sz="1400" dirty="0">
                <a:latin typeface="Tahoma" panose="020B0604030504040204" pitchFamily="34" charset="0"/>
                <a:ea typeface="Tahoma" panose="020B0604030504040204" pitchFamily="34" charset="0"/>
                <a:cs typeface="Tahoma" panose="020B0604030504040204" pitchFamily="34" charset="0"/>
              </a:rPr>
              <a:t> (SUD).</a:t>
            </a:r>
          </a:p>
        </p:txBody>
      </p:sp>
      <p:pic>
        <p:nvPicPr>
          <p:cNvPr id="18" name="Immagine 17">
            <a:extLst>
              <a:ext uri="{FF2B5EF4-FFF2-40B4-BE49-F238E27FC236}">
                <a16:creationId xmlns:a16="http://schemas.microsoft.com/office/drawing/2014/main" id="{119B5D7D-D442-44AE-F7E4-D51FB94F10C6}"/>
              </a:ext>
            </a:extLst>
          </p:cNvPr>
          <p:cNvPicPr>
            <a:picLocks noChangeAspect="1"/>
          </p:cNvPicPr>
          <p:nvPr/>
        </p:nvPicPr>
        <p:blipFill>
          <a:blip r:embed="rId4"/>
          <a:stretch>
            <a:fillRect/>
          </a:stretch>
        </p:blipFill>
        <p:spPr>
          <a:xfrm>
            <a:off x="411121" y="1239146"/>
            <a:ext cx="5037715" cy="2050161"/>
          </a:xfrm>
          <a:prstGeom prst="rect">
            <a:avLst/>
          </a:prstGeom>
          <a:ln>
            <a:solidFill>
              <a:schemeClr val="accent1">
                <a:shade val="15000"/>
              </a:schemeClr>
            </a:solidFill>
          </a:ln>
        </p:spPr>
      </p:pic>
      <p:pic>
        <p:nvPicPr>
          <p:cNvPr id="19" name="Immagine 18">
            <a:extLst>
              <a:ext uri="{FF2B5EF4-FFF2-40B4-BE49-F238E27FC236}">
                <a16:creationId xmlns:a16="http://schemas.microsoft.com/office/drawing/2014/main" id="{8ECBC37E-3A36-F56D-EB68-3368FA48CDC8}"/>
              </a:ext>
            </a:extLst>
          </p:cNvPr>
          <p:cNvPicPr>
            <a:picLocks noChangeAspect="1"/>
          </p:cNvPicPr>
          <p:nvPr/>
        </p:nvPicPr>
        <p:blipFill>
          <a:blip r:embed="rId5"/>
          <a:srcRect t="8304"/>
          <a:stretch>
            <a:fillRect/>
          </a:stretch>
        </p:blipFill>
        <p:spPr>
          <a:xfrm>
            <a:off x="2957785" y="4192032"/>
            <a:ext cx="2467803" cy="1625938"/>
          </a:xfrm>
          <a:prstGeom prst="rect">
            <a:avLst/>
          </a:prstGeom>
          <a:ln>
            <a:solidFill>
              <a:schemeClr val="accent1"/>
            </a:solidFill>
          </a:ln>
        </p:spPr>
      </p:pic>
      <p:sp>
        <p:nvSpPr>
          <p:cNvPr id="21" name="CasellaDiTesto 20">
            <a:extLst>
              <a:ext uri="{FF2B5EF4-FFF2-40B4-BE49-F238E27FC236}">
                <a16:creationId xmlns:a16="http://schemas.microsoft.com/office/drawing/2014/main" id="{F2EFEED7-E466-5CBE-817E-894744EB0365}"/>
              </a:ext>
            </a:extLst>
          </p:cNvPr>
          <p:cNvSpPr txBox="1"/>
          <p:nvPr/>
        </p:nvSpPr>
        <p:spPr>
          <a:xfrm>
            <a:off x="5908431" y="6336130"/>
            <a:ext cx="9244485" cy="276999"/>
          </a:xfrm>
          <a:prstGeom prst="rect">
            <a:avLst/>
          </a:prstGeom>
          <a:noFill/>
        </p:spPr>
        <p:txBody>
          <a:bodyPr wrap="square">
            <a:spAutoFit/>
          </a:bodyPr>
          <a:lstStyle/>
          <a:p>
            <a:r>
              <a:rPr lang="it-IT" sz="1200" b="1" i="1" dirty="0"/>
              <a:t>Blackburn et al., 2017; Brown et al., 2022; Guerrero-</a:t>
            </a:r>
            <a:r>
              <a:rPr lang="it-IT" sz="1200" b="1" i="1" dirty="0" err="1"/>
              <a:t>Hreins</a:t>
            </a:r>
            <a:r>
              <a:rPr lang="it-IT" sz="1200" b="1" i="1" dirty="0"/>
              <a:t> et al., 2022; </a:t>
            </a:r>
            <a:r>
              <a:rPr lang="it-IT" sz="1200" b="1" i="1" dirty="0" err="1"/>
              <a:t>Chapela</a:t>
            </a:r>
            <a:r>
              <a:rPr lang="it-IT" sz="1200" b="1" i="1" dirty="0"/>
              <a:t> et al., 2025</a:t>
            </a:r>
          </a:p>
        </p:txBody>
      </p:sp>
      <p:sp>
        <p:nvSpPr>
          <p:cNvPr id="2" name="Rettangolo 1">
            <a:extLst>
              <a:ext uri="{FF2B5EF4-FFF2-40B4-BE49-F238E27FC236}">
                <a16:creationId xmlns:a16="http://schemas.microsoft.com/office/drawing/2014/main" id="{9AF7B281-0D56-AF24-C949-9674C99F31E1}"/>
              </a:ext>
            </a:extLst>
          </p:cNvPr>
          <p:cNvSpPr/>
          <p:nvPr/>
        </p:nvSpPr>
        <p:spPr>
          <a:xfrm>
            <a:off x="3754992" y="2283295"/>
            <a:ext cx="1017202" cy="151498"/>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
        <p:nvSpPr>
          <p:cNvPr id="4" name="Rettangolo 3">
            <a:extLst>
              <a:ext uri="{FF2B5EF4-FFF2-40B4-BE49-F238E27FC236}">
                <a16:creationId xmlns:a16="http://schemas.microsoft.com/office/drawing/2014/main" id="{D68DF22B-28CB-D9AC-8D18-CCC6A9225E32}"/>
              </a:ext>
            </a:extLst>
          </p:cNvPr>
          <p:cNvSpPr/>
          <p:nvPr/>
        </p:nvSpPr>
        <p:spPr>
          <a:xfrm>
            <a:off x="4912870" y="1645740"/>
            <a:ext cx="249792" cy="96490"/>
          </a:xfrm>
          <a:prstGeom prst="rect">
            <a:avLst/>
          </a:prstGeom>
          <a:ln>
            <a:no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spTree>
    <p:extLst>
      <p:ext uri="{BB962C8B-B14F-4D97-AF65-F5344CB8AC3E}">
        <p14:creationId xmlns:p14="http://schemas.microsoft.com/office/powerpoint/2010/main" val="29134500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F3BC8F4F-91BD-C36F-9E6D-EE705884DC12}"/>
              </a:ext>
            </a:extLst>
          </p:cNvPr>
          <p:cNvSpPr txBox="1"/>
          <p:nvPr/>
        </p:nvSpPr>
        <p:spPr>
          <a:xfrm>
            <a:off x="291238" y="331653"/>
            <a:ext cx="11609524" cy="477054"/>
          </a:xfrm>
          <a:prstGeom prst="rect">
            <a:avLst/>
          </a:prstGeom>
          <a:noFill/>
        </p:spPr>
        <p:txBody>
          <a:bodyPr wrap="square">
            <a:spAutoFit/>
          </a:bodyPr>
          <a:lstStyle/>
          <a:p>
            <a:pPr algn="ctr"/>
            <a:r>
              <a:rPr lang="it-IT" sz="2500" dirty="0">
                <a:latin typeface="Tahoma" panose="020B0604030504040204" pitchFamily="34" charset="0"/>
                <a:ea typeface="Tahoma" panose="020B0604030504040204" pitchFamily="34" charset="0"/>
                <a:cs typeface="Tahoma" panose="020B0604030504040204" pitchFamily="34" charset="0"/>
              </a:rPr>
              <a:t>CHIRURGIA BARIATRICA: FU E APPROCCIO MULTIDISCIPLINARE</a:t>
            </a:r>
          </a:p>
        </p:txBody>
      </p:sp>
      <p:sp>
        <p:nvSpPr>
          <p:cNvPr id="3" name="Rettangolo 2">
            <a:extLst>
              <a:ext uri="{FF2B5EF4-FFF2-40B4-BE49-F238E27FC236}">
                <a16:creationId xmlns:a16="http://schemas.microsoft.com/office/drawing/2014/main" id="{13ED3EFB-37D6-CB2B-334F-40787AF6A59F}"/>
              </a:ext>
            </a:extLst>
          </p:cNvPr>
          <p:cNvSpPr/>
          <p:nvPr/>
        </p:nvSpPr>
        <p:spPr>
          <a:xfrm>
            <a:off x="302084" y="989352"/>
            <a:ext cx="11584681" cy="5643208"/>
          </a:xfrm>
          <a:prstGeom prst="rect">
            <a:avLst/>
          </a:prstGeom>
          <a:solidFill>
            <a:srgbClr val="F0F3E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pic>
        <p:nvPicPr>
          <p:cNvPr id="8" name="Immagine 7">
            <a:extLst>
              <a:ext uri="{FF2B5EF4-FFF2-40B4-BE49-F238E27FC236}">
                <a16:creationId xmlns:a16="http://schemas.microsoft.com/office/drawing/2014/main" id="{017BE05E-9952-6766-68F8-397E52067C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0832" y="2379560"/>
            <a:ext cx="2742390" cy="2647825"/>
          </a:xfrm>
          <a:prstGeom prst="rect">
            <a:avLst/>
          </a:prstGeom>
          <a:ln>
            <a:solidFill>
              <a:schemeClr val="tx1"/>
            </a:solidFill>
          </a:ln>
        </p:spPr>
      </p:pic>
      <p:sp>
        <p:nvSpPr>
          <p:cNvPr id="9" name="Rettangolo 8">
            <a:extLst>
              <a:ext uri="{FF2B5EF4-FFF2-40B4-BE49-F238E27FC236}">
                <a16:creationId xmlns:a16="http://schemas.microsoft.com/office/drawing/2014/main" id="{E7426C6C-D9DE-3A19-489F-5E315982CDB5}"/>
              </a:ext>
            </a:extLst>
          </p:cNvPr>
          <p:cNvSpPr/>
          <p:nvPr/>
        </p:nvSpPr>
        <p:spPr>
          <a:xfrm flipH="1" flipV="1">
            <a:off x="1409700" y="3327400"/>
            <a:ext cx="190500" cy="152400"/>
          </a:xfrm>
          <a:prstGeom prst="rect">
            <a:avLst/>
          </a:prstGeom>
          <a:solidFill>
            <a:srgbClr val="F9CEBF"/>
          </a:solidFill>
          <a:ln>
            <a:solidFill>
              <a:srgbClr val="F9CEBF"/>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it-IT"/>
          </a:p>
        </p:txBody>
      </p:sp>
      <p:pic>
        <p:nvPicPr>
          <p:cNvPr id="10" name="Immagine 9">
            <a:extLst>
              <a:ext uri="{FF2B5EF4-FFF2-40B4-BE49-F238E27FC236}">
                <a16:creationId xmlns:a16="http://schemas.microsoft.com/office/drawing/2014/main" id="{BAD489FD-F8E5-B6D9-ACA8-2E43AC2C02C1}"/>
              </a:ext>
            </a:extLst>
          </p:cNvPr>
          <p:cNvPicPr>
            <a:picLocks noChangeAspect="1"/>
          </p:cNvPicPr>
          <p:nvPr/>
        </p:nvPicPr>
        <p:blipFill>
          <a:blip r:embed="rId4"/>
          <a:stretch>
            <a:fillRect/>
          </a:stretch>
        </p:blipFill>
        <p:spPr>
          <a:xfrm>
            <a:off x="3502025" y="1336346"/>
            <a:ext cx="8199143" cy="4734254"/>
          </a:xfrm>
          <a:prstGeom prst="rect">
            <a:avLst/>
          </a:prstGeom>
          <a:ln>
            <a:solidFill>
              <a:schemeClr val="tx1"/>
            </a:solidFill>
          </a:ln>
        </p:spPr>
      </p:pic>
      <p:sp>
        <p:nvSpPr>
          <p:cNvPr id="11" name="CasellaDiTesto 10">
            <a:extLst>
              <a:ext uri="{FF2B5EF4-FFF2-40B4-BE49-F238E27FC236}">
                <a16:creationId xmlns:a16="http://schemas.microsoft.com/office/drawing/2014/main" id="{6A018A3B-1A5A-ED34-657E-D30ABF3C5357}"/>
              </a:ext>
            </a:extLst>
          </p:cNvPr>
          <p:cNvSpPr txBox="1"/>
          <p:nvPr/>
        </p:nvSpPr>
        <p:spPr>
          <a:xfrm>
            <a:off x="9137126" y="6336130"/>
            <a:ext cx="6015790" cy="276999"/>
          </a:xfrm>
          <a:prstGeom prst="rect">
            <a:avLst/>
          </a:prstGeom>
          <a:noFill/>
        </p:spPr>
        <p:txBody>
          <a:bodyPr wrap="square">
            <a:spAutoFit/>
          </a:bodyPr>
          <a:lstStyle/>
          <a:p>
            <a:r>
              <a:rPr lang="it-IT" sz="1200" b="1" i="1" dirty="0"/>
              <a:t>Micanti et al., 2023; De Luca et al., 2025</a:t>
            </a:r>
          </a:p>
        </p:txBody>
      </p:sp>
      <p:sp>
        <p:nvSpPr>
          <p:cNvPr id="12" name="CasellaDiTesto 11">
            <a:extLst>
              <a:ext uri="{FF2B5EF4-FFF2-40B4-BE49-F238E27FC236}">
                <a16:creationId xmlns:a16="http://schemas.microsoft.com/office/drawing/2014/main" id="{A8C13CAC-0BAC-4BCE-841D-E4F3DDD9D210}"/>
              </a:ext>
            </a:extLst>
          </p:cNvPr>
          <p:cNvSpPr txBox="1"/>
          <p:nvPr/>
        </p:nvSpPr>
        <p:spPr>
          <a:xfrm>
            <a:off x="398434" y="2000484"/>
            <a:ext cx="2953053" cy="276999"/>
          </a:xfrm>
          <a:prstGeom prst="rect">
            <a:avLst/>
          </a:prstGeom>
          <a:noFill/>
        </p:spPr>
        <p:txBody>
          <a:bodyPr wrap="none" rtlCol="0">
            <a:spAutoFit/>
          </a:bodyPr>
          <a:lstStyle/>
          <a:p>
            <a:r>
              <a:rPr lang="it-IT" sz="1200" b="1" dirty="0">
                <a:latin typeface="Tahoma" panose="020B0604030504040204" pitchFamily="34" charset="0"/>
                <a:ea typeface="Tahoma" panose="020B0604030504040204" pitchFamily="34" charset="0"/>
                <a:cs typeface="Tahoma" panose="020B0604030504040204" pitchFamily="34" charset="0"/>
              </a:rPr>
              <a:t>FU a lungo termine per Contrastare </a:t>
            </a:r>
          </a:p>
        </p:txBody>
      </p:sp>
      <p:sp>
        <p:nvSpPr>
          <p:cNvPr id="13" name="Rettangolo 12">
            <a:extLst>
              <a:ext uri="{FF2B5EF4-FFF2-40B4-BE49-F238E27FC236}">
                <a16:creationId xmlns:a16="http://schemas.microsoft.com/office/drawing/2014/main" id="{21DDF7D3-6AD9-F24E-ABCB-9432BF9BCCE9}"/>
              </a:ext>
            </a:extLst>
          </p:cNvPr>
          <p:cNvSpPr/>
          <p:nvPr/>
        </p:nvSpPr>
        <p:spPr>
          <a:xfrm>
            <a:off x="9347200" y="3596640"/>
            <a:ext cx="2011680" cy="264160"/>
          </a:xfrm>
          <a:prstGeom prst="rect">
            <a:avLst/>
          </a:prstGeom>
          <a:solidFill>
            <a:srgbClr val="F2F2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7500049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E34C6B-2487-3CDE-545E-49EC247EADA8}"/>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A86C52B9-6EAF-87BD-7BB7-F343450D2DE1}"/>
              </a:ext>
            </a:extLst>
          </p:cNvPr>
          <p:cNvSpPr txBox="1"/>
          <p:nvPr/>
        </p:nvSpPr>
        <p:spPr>
          <a:xfrm>
            <a:off x="291238" y="331653"/>
            <a:ext cx="11609524" cy="477054"/>
          </a:xfrm>
          <a:prstGeom prst="rect">
            <a:avLst/>
          </a:prstGeom>
          <a:noFill/>
        </p:spPr>
        <p:txBody>
          <a:bodyPr wrap="square">
            <a:spAutoFit/>
          </a:bodyPr>
          <a:lstStyle/>
          <a:p>
            <a:pPr algn="ctr"/>
            <a:r>
              <a:rPr lang="it-IT" sz="2500" dirty="0">
                <a:latin typeface="Tahoma" panose="020B0604030504040204" pitchFamily="34" charset="0"/>
                <a:ea typeface="Tahoma" panose="020B0604030504040204" pitchFamily="34" charset="0"/>
                <a:cs typeface="Tahoma" panose="020B0604030504040204" pitchFamily="34" charset="0"/>
              </a:rPr>
              <a:t>CHIRURGIA BARIATRICA: FENOTIPIZZAZIONE PER MIGLIORARE GLI OUTCOME</a:t>
            </a:r>
          </a:p>
        </p:txBody>
      </p:sp>
      <p:sp>
        <p:nvSpPr>
          <p:cNvPr id="3" name="Rettangolo 2">
            <a:extLst>
              <a:ext uri="{FF2B5EF4-FFF2-40B4-BE49-F238E27FC236}">
                <a16:creationId xmlns:a16="http://schemas.microsoft.com/office/drawing/2014/main" id="{52F15D79-4994-AB86-B8AE-C199E848AA20}"/>
              </a:ext>
            </a:extLst>
          </p:cNvPr>
          <p:cNvSpPr/>
          <p:nvPr/>
        </p:nvSpPr>
        <p:spPr>
          <a:xfrm>
            <a:off x="281764" y="989352"/>
            <a:ext cx="11584681" cy="5643208"/>
          </a:xfrm>
          <a:prstGeom prst="rect">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4" name="CasellaDiTesto 3">
            <a:extLst>
              <a:ext uri="{FF2B5EF4-FFF2-40B4-BE49-F238E27FC236}">
                <a16:creationId xmlns:a16="http://schemas.microsoft.com/office/drawing/2014/main" id="{22B80596-8921-4993-DBA2-7A09BEF51CEC}"/>
              </a:ext>
            </a:extLst>
          </p:cNvPr>
          <p:cNvSpPr txBox="1"/>
          <p:nvPr/>
        </p:nvSpPr>
        <p:spPr>
          <a:xfrm>
            <a:off x="-391886" y="1538514"/>
            <a:ext cx="282450" cy="369332"/>
          </a:xfrm>
          <a:prstGeom prst="rect">
            <a:avLst/>
          </a:prstGeom>
          <a:noFill/>
        </p:spPr>
        <p:txBody>
          <a:bodyPr wrap="none" rtlCol="0">
            <a:spAutoFit/>
          </a:bodyPr>
          <a:lstStyle/>
          <a:p>
            <a:r>
              <a:rPr lang="it-IT" dirty="0"/>
              <a:t>L</a:t>
            </a:r>
          </a:p>
        </p:txBody>
      </p:sp>
      <p:pic>
        <p:nvPicPr>
          <p:cNvPr id="7" name="Immagine 6">
            <a:extLst>
              <a:ext uri="{FF2B5EF4-FFF2-40B4-BE49-F238E27FC236}">
                <a16:creationId xmlns:a16="http://schemas.microsoft.com/office/drawing/2014/main" id="{2F1EB028-0B38-10F2-6E5D-44BE5CA221A0}"/>
              </a:ext>
            </a:extLst>
          </p:cNvPr>
          <p:cNvPicPr>
            <a:picLocks noChangeAspect="1"/>
          </p:cNvPicPr>
          <p:nvPr/>
        </p:nvPicPr>
        <p:blipFill>
          <a:blip r:embed="rId3"/>
          <a:srcRect l="2162" t="12539" r="67796" b="4589"/>
          <a:stretch>
            <a:fillRect/>
          </a:stretch>
        </p:blipFill>
        <p:spPr>
          <a:xfrm>
            <a:off x="469900" y="1156796"/>
            <a:ext cx="2201582" cy="1708367"/>
          </a:xfrm>
          <a:prstGeom prst="rect">
            <a:avLst/>
          </a:prstGeom>
        </p:spPr>
      </p:pic>
      <p:pic>
        <p:nvPicPr>
          <p:cNvPr id="12" name="Immagine 11">
            <a:extLst>
              <a:ext uri="{FF2B5EF4-FFF2-40B4-BE49-F238E27FC236}">
                <a16:creationId xmlns:a16="http://schemas.microsoft.com/office/drawing/2014/main" id="{D06E1CD0-61A8-CCFF-88F4-03764D82701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50776" y="1728726"/>
            <a:ext cx="8516685" cy="4139922"/>
          </a:xfrm>
          <a:prstGeom prst="rect">
            <a:avLst/>
          </a:prstGeom>
          <a:ln>
            <a:noFill/>
          </a:ln>
        </p:spPr>
      </p:pic>
      <p:pic>
        <p:nvPicPr>
          <p:cNvPr id="13" name="Immagine 12">
            <a:extLst>
              <a:ext uri="{FF2B5EF4-FFF2-40B4-BE49-F238E27FC236}">
                <a16:creationId xmlns:a16="http://schemas.microsoft.com/office/drawing/2014/main" id="{D61C2783-BF3C-63D2-9949-33584EF49874}"/>
              </a:ext>
            </a:extLst>
          </p:cNvPr>
          <p:cNvPicPr>
            <a:picLocks noChangeAspect="1"/>
          </p:cNvPicPr>
          <p:nvPr/>
        </p:nvPicPr>
        <p:blipFill>
          <a:blip r:embed="rId3"/>
          <a:srcRect l="34675" t="11300" r="35283" b="3404"/>
          <a:stretch>
            <a:fillRect/>
          </a:stretch>
        </p:blipFill>
        <p:spPr>
          <a:xfrm>
            <a:off x="445989" y="2963953"/>
            <a:ext cx="2201581" cy="1758325"/>
          </a:xfrm>
          <a:prstGeom prst="rect">
            <a:avLst/>
          </a:prstGeom>
        </p:spPr>
      </p:pic>
      <p:pic>
        <p:nvPicPr>
          <p:cNvPr id="14" name="Immagine 13">
            <a:extLst>
              <a:ext uri="{FF2B5EF4-FFF2-40B4-BE49-F238E27FC236}">
                <a16:creationId xmlns:a16="http://schemas.microsoft.com/office/drawing/2014/main" id="{AAE4025F-DE71-A37D-5514-D3110FC62A6F}"/>
              </a:ext>
            </a:extLst>
          </p:cNvPr>
          <p:cNvPicPr>
            <a:picLocks noChangeAspect="1"/>
          </p:cNvPicPr>
          <p:nvPr/>
        </p:nvPicPr>
        <p:blipFill>
          <a:blip r:embed="rId3"/>
          <a:srcRect l="67950" t="11874" r="2570" b="5253"/>
          <a:stretch>
            <a:fillRect/>
          </a:stretch>
        </p:blipFill>
        <p:spPr>
          <a:xfrm>
            <a:off x="469900" y="4818975"/>
            <a:ext cx="2201580" cy="1708368"/>
          </a:xfrm>
          <a:prstGeom prst="rect">
            <a:avLst/>
          </a:prstGeom>
        </p:spPr>
      </p:pic>
      <p:sp>
        <p:nvSpPr>
          <p:cNvPr id="15" name="Rettangolo 14">
            <a:extLst>
              <a:ext uri="{FF2B5EF4-FFF2-40B4-BE49-F238E27FC236}">
                <a16:creationId xmlns:a16="http://schemas.microsoft.com/office/drawing/2014/main" id="{67C6C440-4F4D-2B5F-9BF6-914874E65976}"/>
              </a:ext>
            </a:extLst>
          </p:cNvPr>
          <p:cNvSpPr/>
          <p:nvPr/>
        </p:nvSpPr>
        <p:spPr>
          <a:xfrm>
            <a:off x="478862" y="1156796"/>
            <a:ext cx="2192618" cy="1708367"/>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15">
            <a:extLst>
              <a:ext uri="{FF2B5EF4-FFF2-40B4-BE49-F238E27FC236}">
                <a16:creationId xmlns:a16="http://schemas.microsoft.com/office/drawing/2014/main" id="{081BBDD6-8673-729E-C013-4C9CC11EAEB8}"/>
              </a:ext>
            </a:extLst>
          </p:cNvPr>
          <p:cNvSpPr/>
          <p:nvPr/>
        </p:nvSpPr>
        <p:spPr>
          <a:xfrm>
            <a:off x="469899" y="2994562"/>
            <a:ext cx="2192618" cy="1708367"/>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16">
            <a:extLst>
              <a:ext uri="{FF2B5EF4-FFF2-40B4-BE49-F238E27FC236}">
                <a16:creationId xmlns:a16="http://schemas.microsoft.com/office/drawing/2014/main" id="{F35A9164-6BD6-567B-924B-C2818D85C287}"/>
              </a:ext>
            </a:extLst>
          </p:cNvPr>
          <p:cNvSpPr/>
          <p:nvPr/>
        </p:nvSpPr>
        <p:spPr>
          <a:xfrm>
            <a:off x="477919" y="4831379"/>
            <a:ext cx="2192618" cy="1708367"/>
          </a:xfrm>
          <a:prstGeom prst="rect">
            <a:avLst/>
          </a:prstGeom>
          <a:noFill/>
          <a:ln w="571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CasellaDiTesto 17">
            <a:extLst>
              <a:ext uri="{FF2B5EF4-FFF2-40B4-BE49-F238E27FC236}">
                <a16:creationId xmlns:a16="http://schemas.microsoft.com/office/drawing/2014/main" id="{0AA71769-6A24-6267-7785-D3D4BFD8B5B2}"/>
              </a:ext>
            </a:extLst>
          </p:cNvPr>
          <p:cNvSpPr txBox="1"/>
          <p:nvPr/>
        </p:nvSpPr>
        <p:spPr>
          <a:xfrm>
            <a:off x="9233941" y="6355561"/>
            <a:ext cx="7073217" cy="276999"/>
          </a:xfrm>
          <a:prstGeom prst="rect">
            <a:avLst/>
          </a:prstGeom>
          <a:noFill/>
        </p:spPr>
        <p:txBody>
          <a:bodyPr wrap="square">
            <a:spAutoFit/>
          </a:bodyPr>
          <a:lstStyle/>
          <a:p>
            <a:r>
              <a:rPr lang="it-IT" sz="1200" b="1" i="1" dirty="0"/>
              <a:t>De Luca et al., 2025; Cook et al., 2026</a:t>
            </a:r>
          </a:p>
        </p:txBody>
      </p:sp>
      <p:sp>
        <p:nvSpPr>
          <p:cNvPr id="5" name="Rettangolo 4">
            <a:extLst>
              <a:ext uri="{FF2B5EF4-FFF2-40B4-BE49-F238E27FC236}">
                <a16:creationId xmlns:a16="http://schemas.microsoft.com/office/drawing/2014/main" id="{971967B9-55C2-443E-76AE-4B6F4685D930}"/>
              </a:ext>
            </a:extLst>
          </p:cNvPr>
          <p:cNvSpPr/>
          <p:nvPr/>
        </p:nvSpPr>
        <p:spPr>
          <a:xfrm>
            <a:off x="8542020" y="5577840"/>
            <a:ext cx="1988820" cy="129540"/>
          </a:xfrm>
          <a:prstGeom prst="rect">
            <a:avLst/>
          </a:prstGeom>
          <a:solidFill>
            <a:srgbClr val="FADFE7"/>
          </a:solidFill>
          <a:ln>
            <a:solidFill>
              <a:srgbClr val="FADEE7"/>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950217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olo 2">
            <a:extLst>
              <a:ext uri="{FF2B5EF4-FFF2-40B4-BE49-F238E27FC236}">
                <a16:creationId xmlns:a16="http://schemas.microsoft.com/office/drawing/2014/main" id="{7F1CCB64-8231-435F-87C9-78C908E39380}"/>
              </a:ext>
            </a:extLst>
          </p:cNvPr>
          <p:cNvSpPr>
            <a:spLocks noGrp="1"/>
          </p:cNvSpPr>
          <p:nvPr>
            <p:ph type="ctrTitle"/>
          </p:nvPr>
        </p:nvSpPr>
        <p:spPr/>
        <p:txBody>
          <a:bodyPr/>
          <a:lstStyle/>
          <a:p>
            <a:r>
              <a:rPr lang="it-IT" dirty="0"/>
              <a:t>Grazie</a:t>
            </a:r>
          </a:p>
        </p:txBody>
      </p:sp>
    </p:spTree>
    <p:extLst>
      <p:ext uri="{BB962C8B-B14F-4D97-AF65-F5344CB8AC3E}">
        <p14:creationId xmlns:p14="http://schemas.microsoft.com/office/powerpoint/2010/main" val="1745545523"/>
      </p:ext>
    </p:extLst>
  </p:cSld>
  <p:clrMapOvr>
    <a:masterClrMapping/>
  </p:clrMapOvr>
</p:sld>
</file>

<file path=ppt/theme/theme1.xml><?xml version="1.0" encoding="utf-8"?>
<a:theme xmlns:a="http://schemas.openxmlformats.org/drawingml/2006/main" name="RetrospectVTI">
  <a:themeElements>
    <a:clrScheme name="Blu caldo">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Office_42167526_TF33476885.potx" id="{67A3B757-088A-4997-AD47-EBBB609AAF73}" vid="{61F4B085-7BC3-43AB-AFF0-C8B68BB76BF9}"/>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2" ma:contentTypeDescription="Create a new document." ma:contentTypeScope="" ma:versionID="fa6e671f1cd7e4d96ff9652be322dd5e">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4e2496f70b101db0b8013f30a071bbf7"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MediaServiceKeyPoints xmlns="71af3243-3dd4-4a8d-8c0d-dd76da1f02a5"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941CA7C-A0BF-44EF-B2E5-7539C3B9B0B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E879E6-8FFE-4154-8F2A-F7518B89B376}">
  <ds:schemaRefs>
    <ds:schemaRef ds:uri="http://schemas.microsoft.com/office/2006/metadata/properties"/>
    <ds:schemaRef ds:uri="http://schemas.microsoft.com/office/infopath/2007/PartnerControls"/>
    <ds:schemaRef ds:uri="71af3243-3dd4-4a8d-8c0d-dd76da1f02a5"/>
  </ds:schemaRefs>
</ds:datastoreItem>
</file>

<file path=customXml/itemProps3.xml><?xml version="1.0" encoding="utf-8"?>
<ds:datastoreItem xmlns:ds="http://schemas.openxmlformats.org/officeDocument/2006/customXml" ds:itemID="{7E0A2CB4-6869-426F-8BC4-A32C90CBE26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Presentazione classica per assemblea generale aziendale</Template>
  <TotalTime>21225</TotalTime>
  <Words>2327</Words>
  <Application>Microsoft Macintosh PowerPoint</Application>
  <PresentationFormat>Widescreen</PresentationFormat>
  <Paragraphs>183</Paragraphs>
  <Slides>10</Slides>
  <Notes>9</Notes>
  <HiddenSlides>0</HiddenSlides>
  <MMClips>0</MMClips>
  <ScaleCrop>false</ScaleCrop>
  <HeadingPairs>
    <vt:vector size="6" baseType="variant">
      <vt:variant>
        <vt:lpstr>Caratteri utilizzati</vt:lpstr>
      </vt:variant>
      <vt:variant>
        <vt:i4>4</vt:i4>
      </vt:variant>
      <vt:variant>
        <vt:lpstr>Tema</vt:lpstr>
      </vt:variant>
      <vt:variant>
        <vt:i4>1</vt:i4>
      </vt:variant>
      <vt:variant>
        <vt:lpstr>Titoli diapositive</vt:lpstr>
      </vt:variant>
      <vt:variant>
        <vt:i4>10</vt:i4>
      </vt:variant>
    </vt:vector>
  </HeadingPairs>
  <TitlesOfParts>
    <vt:vector size="15" baseType="lpstr">
      <vt:lpstr>Arial</vt:lpstr>
      <vt:lpstr>Calibri</vt:lpstr>
      <vt:lpstr>Tahoma</vt:lpstr>
      <vt:lpstr>Wingdings</vt:lpstr>
      <vt:lpstr>RetrospectVTI</vt:lpstr>
      <vt:lpstr>Gut-Brain Axis e chirurgia metabolica: Una tastiera complessa e un tasto dolente?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Grazie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Roma 29-30 aprile Primo Corso ACCADEMIA SICOB Direttori: M. De Luca - M.A. Zappa</dc:title>
  <dc:creator>Eliana Rispoli</dc:creator>
  <cp:lastModifiedBy>Schiff Sami</cp:lastModifiedBy>
  <cp:revision>76</cp:revision>
  <dcterms:created xsi:type="dcterms:W3CDTF">2022-02-27T17:36:31Z</dcterms:created>
  <dcterms:modified xsi:type="dcterms:W3CDTF">2026-09-18T06:57:47Z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